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10287000" cx="18288000"/>
  <p:notesSz cx="6858000" cy="9144000"/>
  <p:embeddedFontLst>
    <p:embeddedFont>
      <p:font typeface="Roboto"/>
      <p:regular r:id="rId28"/>
      <p:bold r:id="rId29"/>
      <p:italic r:id="rId30"/>
      <p:boldItalic r:id="rId31"/>
    </p:embeddedFont>
    <p:embeddedFont>
      <p:font typeface="Arimo"/>
      <p:regular r:id="rId32"/>
      <p:bold r:id="rId33"/>
      <p:italic r:id="rId34"/>
      <p:boldItalic r:id="rId35"/>
    </p:embeddedFont>
    <p:embeddedFont>
      <p:font typeface="Alice"/>
      <p:regular r:id="rId36"/>
    </p:embeddedFont>
    <p:embeddedFont>
      <p:font typeface="Nunito Sans Black"/>
      <p:bold r:id="rId37"/>
      <p:boldItalic r:id="rId38"/>
    </p:embeddedFont>
    <p:embeddedFont>
      <p:font typeface="Nunito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43" roundtripDataSignature="AMtx7mh4ifF1ImS+pzl4fwiB2muj2Ikd9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84191C0-158A-4FAF-973B-DBFECA31C6B8}">
  <a:tblStyle styleId="{484191C0-158A-4FAF-973B-DBFECA31C6B8}" styleName="Table_0">
    <a:wholeTbl>
      <a:tcTxStyle b="off" i="off">
        <a:font>
          <a:latin typeface="Arial"/>
          <a:ea typeface="Arial"/>
          <a:cs typeface="Arial"/>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EFF3E9"/>
          </a:solidFill>
        </a:fill>
      </a:tcStyle>
    </a:wholeTbl>
    <a:band1H>
      <a:tcTxStyle/>
      <a:tcStyle>
        <a:fill>
          <a:solidFill>
            <a:srgbClr val="DEE7D0"/>
          </a:solidFill>
        </a:fill>
      </a:tcStyle>
    </a:band1H>
    <a:band2H>
      <a:tcTxStyle/>
    </a:band2H>
    <a:band1V>
      <a:tcTxStyle/>
      <a:tcStyle>
        <a:fill>
          <a:solidFill>
            <a:srgbClr val="DEE7D0"/>
          </a:solidFill>
        </a:fill>
      </a:tcStyle>
    </a:band1V>
    <a:band2V>
      <a:tcTxStyle/>
    </a:band2V>
    <a:lastCol>
      <a:tcTxStyle b="on" i="off"/>
    </a:lastCol>
    <a:firstCol>
      <a:tcTxStyle b="on" i="off"/>
    </a:firstCol>
    <a:lastRow>
      <a:tcTxStyle b="on" i="off"/>
      <a:tcStyle>
        <a:tcBdr>
          <a:top>
            <a:ln cap="flat" cmpd="sng" w="50800">
              <a:solidFill>
                <a:schemeClr val="dk1"/>
              </a:solidFill>
              <a:prstDash val="solid"/>
              <a:round/>
              <a:headEnd len="sm" w="sm" type="none"/>
              <a:tailEnd len="sm" w="sm" type="none"/>
            </a:ln>
          </a:top>
        </a:tcBdr>
        <a:fill>
          <a:solidFill>
            <a:srgbClr val="EFF3E9"/>
          </a:solidFill>
        </a:fill>
      </a:tcStyle>
    </a:lastRow>
    <a:seCell>
      <a:tcTxStyle/>
    </a:seCell>
    <a:swCell>
      <a:tcTxStyle/>
    </a:swCell>
    <a:firstRow>
      <a:tcTxStyle b="on" i="off">
        <a:font>
          <a:latin typeface="Arial"/>
          <a:ea typeface="Arial"/>
          <a:cs typeface="Arial"/>
        </a:font>
        <a:schemeClr val="lt1"/>
      </a:tcTxStyle>
      <a:tcStyle>
        <a:fill>
          <a:solidFill>
            <a:schemeClr val="accent4"/>
          </a:solidFill>
        </a:fill>
      </a:tcStyle>
    </a:firstRow>
    <a:neCell>
      <a:tcTxStyle/>
    </a:neCell>
    <a:nwCell>
      <a:tcTxStyle/>
    </a:nwCell>
  </a:tblStyle>
  <a:tblStyle styleId="{C8AF46A9-C326-419F-831A-165678571309}"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Sans-bold.fntdata"/><Relationship Id="rId20" Type="http://schemas.openxmlformats.org/officeDocument/2006/relationships/slide" Target="slides/slide14.xml"/><Relationship Id="rId42" Type="http://schemas.openxmlformats.org/officeDocument/2006/relationships/font" Target="fonts/NunitoSans-boldItalic.fntdata"/><Relationship Id="rId41" Type="http://schemas.openxmlformats.org/officeDocument/2006/relationships/font" Target="fonts/NunitoSans-italic.fntdata"/><Relationship Id="rId22" Type="http://schemas.openxmlformats.org/officeDocument/2006/relationships/slide" Target="slides/slide16.xml"/><Relationship Id="rId21" Type="http://schemas.openxmlformats.org/officeDocument/2006/relationships/slide" Target="slides/slide15.xml"/><Relationship Id="rId43" Type="http://customschemas.google.com/relationships/presentationmetadata" Target="meta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33" Type="http://schemas.openxmlformats.org/officeDocument/2006/relationships/font" Target="fonts/Arimo-bold.fntdata"/><Relationship Id="rId10" Type="http://schemas.openxmlformats.org/officeDocument/2006/relationships/slide" Target="slides/slide4.xml"/><Relationship Id="rId32" Type="http://schemas.openxmlformats.org/officeDocument/2006/relationships/font" Target="fonts/Arimo-regular.fntdata"/><Relationship Id="rId13" Type="http://schemas.openxmlformats.org/officeDocument/2006/relationships/slide" Target="slides/slide7.xml"/><Relationship Id="rId35" Type="http://schemas.openxmlformats.org/officeDocument/2006/relationships/font" Target="fonts/Arimo-boldItalic.fntdata"/><Relationship Id="rId12" Type="http://schemas.openxmlformats.org/officeDocument/2006/relationships/slide" Target="slides/slide6.xml"/><Relationship Id="rId34" Type="http://schemas.openxmlformats.org/officeDocument/2006/relationships/font" Target="fonts/Arimo-italic.fntdata"/><Relationship Id="rId15" Type="http://schemas.openxmlformats.org/officeDocument/2006/relationships/slide" Target="slides/slide9.xml"/><Relationship Id="rId37" Type="http://schemas.openxmlformats.org/officeDocument/2006/relationships/font" Target="fonts/NunitoSansBlack-bold.fntdata"/><Relationship Id="rId14" Type="http://schemas.openxmlformats.org/officeDocument/2006/relationships/slide" Target="slides/slide8.xml"/><Relationship Id="rId36" Type="http://schemas.openxmlformats.org/officeDocument/2006/relationships/font" Target="fonts/Alice-regular.fntdata"/><Relationship Id="rId17" Type="http://schemas.openxmlformats.org/officeDocument/2006/relationships/slide" Target="slides/slide11.xml"/><Relationship Id="rId39" Type="http://schemas.openxmlformats.org/officeDocument/2006/relationships/font" Target="fonts/NunitoSans-regular.fntdata"/><Relationship Id="rId16" Type="http://schemas.openxmlformats.org/officeDocument/2006/relationships/slide" Target="slides/slide10.xml"/><Relationship Id="rId38" Type="http://schemas.openxmlformats.org/officeDocument/2006/relationships/font" Target="fonts/NunitoSansBlack-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3.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86" name="Google Shape;86;p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87" name="Google Shape;87;p1:notes"/>
          <p:cNvSpPr/>
          <p:nvPr>
            <p:ph idx="3" type="sldImg"/>
          </p:nvPr>
        </p:nvSpPr>
        <p:spPr>
          <a:xfrm>
            <a:off x="2857500" y="512763"/>
            <a:ext cx="3429000" cy="2567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 name="Google Shape;88;p1: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9" name="Google Shape;89;p1: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90" name="Google Shape;90;p1: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83" name="Google Shape;183;p1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184" name="Google Shape;184;p11: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11: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p11: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87" name="Google Shape;187;p11: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95" name="Google Shape;195;p1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196" name="Google Shape;196;p12: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12: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8" name="Google Shape;198;p12: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99" name="Google Shape;199;p12: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08" name="Google Shape;208;p1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209" name="Google Shape;209;p13: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0" name="Google Shape;210;p13: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1" name="Google Shape;211;p13: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12" name="Google Shape;212;p13: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21" name="Google Shape;221;p1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222" name="Google Shape;222;p14: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p14: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4" name="Google Shape;224;p14: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25" name="Google Shape;225;p14: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34" name="Google Shape;234;p1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235" name="Google Shape;235;p15: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6" name="Google Shape;236;p1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7" name="Google Shape;237;p1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38" name="Google Shape;238;p1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6: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p16: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53" name="Google Shape;253;p1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254" name="Google Shape;254;p17: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Google Shape;255;p17: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6" name="Google Shape;256;p17: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57" name="Google Shape;257;p17: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8: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65" name="Google Shape;265;p18: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266" name="Google Shape;266;p18: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p18: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8" name="Google Shape;268;p18: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69" name="Google Shape;269;p18: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19: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77" name="Google Shape;277;p19: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278" name="Google Shape;278;p19: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9" name="Google Shape;279;p19: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IAP Expert group recommendations - 2021</a:t>
            </a:r>
            <a:endParaRPr/>
          </a:p>
        </p:txBody>
      </p:sp>
      <p:sp>
        <p:nvSpPr>
          <p:cNvPr id="280" name="Google Shape;280;p19: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81" name="Google Shape;281;p19: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89" name="Google Shape;289;p2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290" name="Google Shape;290;p20: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20: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US"/>
              <a:t>IAP Expert group recommendations - 2021</a:t>
            </a:r>
            <a:endParaRPr/>
          </a:p>
          <a:p>
            <a:pPr indent="0" lvl="0" marL="0" rtl="0" algn="l">
              <a:lnSpc>
                <a:spcPct val="100000"/>
              </a:lnSpc>
              <a:spcBef>
                <a:spcPts val="0"/>
              </a:spcBef>
              <a:spcAft>
                <a:spcPts val="0"/>
              </a:spcAft>
              <a:buSzPts val="1400"/>
              <a:buNone/>
            </a:pPr>
            <a:r>
              <a:t/>
            </a:r>
            <a:endParaRPr/>
          </a:p>
        </p:txBody>
      </p:sp>
      <p:sp>
        <p:nvSpPr>
          <p:cNvPr id="292" name="Google Shape;292;p20: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293" name="Google Shape;293;p20: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ctr">
              <a:lnSpc>
                <a:spcPct val="140018"/>
              </a:lnSpc>
              <a:spcBef>
                <a:spcPts val="0"/>
              </a:spcBef>
              <a:spcAft>
                <a:spcPts val="0"/>
              </a:spcAft>
              <a:buClr>
                <a:schemeClr val="dk1"/>
              </a:buClr>
              <a:buSzPts val="1400"/>
              <a:buFont typeface="Arial"/>
              <a:buNone/>
            </a:pPr>
            <a:r>
              <a:rPr lang="en-US">
                <a:latin typeface="Nunito Sans Black"/>
                <a:ea typeface="Nunito Sans Black"/>
                <a:cs typeface="Nunito Sans Black"/>
                <a:sym typeface="Nunito Sans Black"/>
              </a:rPr>
              <a:t>I, Dr Santanu Deb, consent to the recording and distribution of this video. The content is objective and adheres to the guidelines of the Indian Academy of Pediatrics (IAP). It is not biased or in favour of any party. </a:t>
            </a:r>
            <a:endParaRPr>
              <a:latin typeface="Arial"/>
              <a:ea typeface="Arial"/>
              <a:cs typeface="Arial"/>
              <a:sym typeface="Arial"/>
            </a:endParaRPr>
          </a:p>
          <a:p>
            <a:pPr indent="0" lvl="0" marL="0" rtl="0" algn="l">
              <a:lnSpc>
                <a:spcPct val="100000"/>
              </a:lnSpc>
              <a:spcBef>
                <a:spcPts val="0"/>
              </a:spcBef>
              <a:spcAft>
                <a:spcPts val="0"/>
              </a:spcAft>
              <a:buSzPts val="1400"/>
              <a:buNone/>
            </a:pPr>
            <a:r>
              <a:t/>
            </a:r>
            <a:endParaRPr/>
          </a:p>
        </p:txBody>
      </p:sp>
      <p:sp>
        <p:nvSpPr>
          <p:cNvPr id="96" name="Google Shape;96;p2:notes"/>
          <p:cNvSpPr/>
          <p:nvPr>
            <p:ph idx="2"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301" name="Google Shape;301;p2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302" name="Google Shape;302;p21: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3" name="Google Shape;303;p21: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US"/>
              <a:t>IAP Expert group recommendations - 2021</a:t>
            </a:r>
            <a:endParaRPr/>
          </a:p>
          <a:p>
            <a:pPr indent="0" lvl="0" marL="0" rtl="0" algn="l">
              <a:lnSpc>
                <a:spcPct val="100000"/>
              </a:lnSpc>
              <a:spcBef>
                <a:spcPts val="0"/>
              </a:spcBef>
              <a:spcAft>
                <a:spcPts val="0"/>
              </a:spcAft>
              <a:buSzPts val="1400"/>
              <a:buNone/>
            </a:pPr>
            <a:r>
              <a:t/>
            </a:r>
            <a:endParaRPr/>
          </a:p>
        </p:txBody>
      </p:sp>
      <p:sp>
        <p:nvSpPr>
          <p:cNvPr id="304" name="Google Shape;304;p21: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305" name="Google Shape;305;p21: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2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313" name="Google Shape;313;p2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314" name="Google Shape;314;p22: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5" name="Google Shape;315;p22: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374151"/>
                </a:solidFill>
                <a:highlight>
                  <a:srgbClr val="F7F7F8"/>
                </a:highlight>
                <a:latin typeface="Roboto"/>
                <a:ea typeface="Roboto"/>
                <a:cs typeface="Roboto"/>
                <a:sym typeface="Roboto"/>
              </a:rPr>
              <a:t>In conclusion, ORS is a fundamental element in managing pediatric diarrhea and preventing dehydration. By mastering the use of ORS, pediatricians can significantly reduce morbidity and mortality associated with diarrheal diseases in children, highlighting the importance of education, proper administration, and ongoing assessment in ORS therapy.</a:t>
            </a:r>
            <a:endParaRPr>
              <a:solidFill>
                <a:srgbClr val="374151"/>
              </a:solidFill>
              <a:highlight>
                <a:srgbClr val="F7F7F8"/>
              </a:highlight>
              <a:latin typeface="Roboto"/>
              <a:ea typeface="Roboto"/>
              <a:cs typeface="Roboto"/>
              <a:sym typeface="Roboto"/>
            </a:endParaRPr>
          </a:p>
        </p:txBody>
      </p:sp>
      <p:sp>
        <p:nvSpPr>
          <p:cNvPr id="316" name="Google Shape;316;p22: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317" name="Google Shape;317;p22: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06" name="Google Shape;106;p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107" name="Google Shape;107;p4: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8" name="Google Shape;108;p4: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9" name="Google Shape;109;p4: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10" name="Google Shape;110;p4: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18" name="Google Shape;118;p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119" name="Google Shape;119;p5: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0" name="Google Shape;120;p5: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1" name="Google Shape;121;p5: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22" name="Google Shape;122;p5: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6: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30" name="Google Shape;130;p6: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131" name="Google Shape;131;p6: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6: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The presence of glucose in ORS is mainly as a vehicle for transport of sodium</a:t>
            </a:r>
            <a:endParaRPr/>
          </a:p>
        </p:txBody>
      </p:sp>
      <p:sp>
        <p:nvSpPr>
          <p:cNvPr id="133" name="Google Shape;133;p6: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34" name="Google Shape;134;p6: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42" name="Google Shape;142;p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143" name="Google Shape;143;p7: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4" name="Google Shape;144;p7: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5" name="Google Shape;145;p7: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46" name="Google Shape;146;p7: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8:notes"/>
          <p:cNvSpPr/>
          <p:nvPr>
            <p:ph idx="2"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4" name="Google Shape;154;p8: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rPr lang="en-US"/>
              <a:t>CAMP is generated during secretory diarrhea due to several mechanisms. It acts on all the pathways of sodium absorption from the lumen except glucose linked sodium absorption and results in less absorption and increased secretion of Chloride. This results in water, potassium and bicarbonate flowing into the lumen. Theses lead to copious watery stools with sodium, potassium and bicarbonate</a:t>
            </a:r>
            <a:endParaRPr/>
          </a:p>
        </p:txBody>
      </p:sp>
      <p:sp>
        <p:nvSpPr>
          <p:cNvPr id="155" name="Google Shape;155;p8: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9:notes"/>
          <p:cNvSpPr/>
          <p:nvPr>
            <p:ph idx="2"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Google Shape;163;p9: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rPr lang="en-US"/>
              <a:t>CAMP is generated during secretory diarrhea due to several mechanisms. It acts on all the pathways of sodium absorption from the lumen except glucose linked sodium absorption and results in less absorption and increased secretion of Chloride. This results in water, potassium and bicarbonate flowing into the lumen. Theses lead to copious watery stools with sodium, potassium and bicarbonate</a:t>
            </a:r>
            <a:endParaRPr/>
          </a:p>
        </p:txBody>
      </p:sp>
      <p:sp>
        <p:nvSpPr>
          <p:cNvPr id="164" name="Google Shape;164;p9: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71" name="Google Shape;171;p1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lnSpc>
                <a:spcPct val="100000"/>
              </a:lnSpc>
              <a:spcBef>
                <a:spcPts val="0"/>
              </a:spcBef>
              <a:spcAft>
                <a:spcPts val="0"/>
              </a:spcAft>
              <a:buSzPts val="1400"/>
              <a:buNone/>
            </a:pPr>
            <a:r>
              <a:rPr b="0" i="0" lang="en-US" sz="1200" u="none" cap="none" strike="noStrike">
                <a:solidFill>
                  <a:schemeClr val="dk1"/>
                </a:solidFill>
                <a:latin typeface="Calibri"/>
                <a:ea typeface="Calibri"/>
                <a:cs typeface="Calibri"/>
                <a:sym typeface="Calibri"/>
              </a:rPr>
              <a:t>1.7.2013</a:t>
            </a:r>
            <a:endParaRPr/>
          </a:p>
        </p:txBody>
      </p:sp>
      <p:sp>
        <p:nvSpPr>
          <p:cNvPr id="172" name="Google Shape;172;p10:notes"/>
          <p:cNvSpPr/>
          <p:nvPr>
            <p:ph idx="3" type="sldImg"/>
          </p:nvPr>
        </p:nvSpPr>
        <p:spPr>
          <a:xfrm>
            <a:off x="2290763" y="512763"/>
            <a:ext cx="4562475"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p10:notes"/>
          <p:cNvSpPr txBox="1"/>
          <p:nvPr>
            <p:ph idx="1" type="body"/>
          </p:nvPr>
        </p:nvSpPr>
        <p:spPr>
          <a:xfrm>
            <a:off x="914400" y="3251200"/>
            <a:ext cx="7315200" cy="3081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4" name="Google Shape;174;p10:notes"/>
          <p:cNvSpPr txBox="1"/>
          <p:nvPr>
            <p:ph idx="11" type="ftr"/>
          </p:nvPr>
        </p:nvSpPr>
        <p:spPr>
          <a:xfrm>
            <a:off x="0" y="6502400"/>
            <a:ext cx="3962400" cy="341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200"/>
          </a:p>
        </p:txBody>
      </p:sp>
      <p:sp>
        <p:nvSpPr>
          <p:cNvPr id="175" name="Google Shape;175;p10:notes"/>
          <p:cNvSpPr txBox="1"/>
          <p:nvPr>
            <p:ph idx="12" type="sldNum"/>
          </p:nvPr>
        </p:nvSpPr>
        <p:spPr>
          <a:xfrm>
            <a:off x="5180013" y="6502400"/>
            <a:ext cx="3962400" cy="3414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200"/>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3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2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22" name="Google Shape;22;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8" name="Google Shape;28;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2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2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4" name="Google Shape;34;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0" name="Google Shape;40;p2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1" name="Google Shape;41;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3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7" name="Google Shape;47;p3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8" name="Google Shape;48;p3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9" name="Google Shape;49;p3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0" name="Google Shape;50;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1" name="Google Shape;61;p3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2" name="Google Shape;62;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3"/>
          <p:cNvSpPr/>
          <p:nvPr>
            <p:ph idx="2" type="pic"/>
          </p:nvPr>
        </p:nvSpPr>
        <p:spPr>
          <a:xfrm>
            <a:off x="1792288" y="612775"/>
            <a:ext cx="5486400" cy="4114800"/>
          </a:xfrm>
          <a:prstGeom prst="rect">
            <a:avLst/>
          </a:prstGeom>
          <a:noFill/>
          <a:ln>
            <a:noFill/>
          </a:ln>
        </p:spPr>
      </p:sp>
      <p:sp>
        <p:nvSpPr>
          <p:cNvPr id="68" name="Google Shape;68;p3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DFEC"/>
        </a:solidFill>
      </p:bgPr>
    </p:bg>
    <p:spTree>
      <p:nvGrpSpPr>
        <p:cNvPr id="91" name="Shape 91"/>
        <p:cNvGrpSpPr/>
        <p:nvPr/>
      </p:nvGrpSpPr>
      <p:grpSpPr>
        <a:xfrm>
          <a:off x="0" y="0"/>
          <a:ext cx="0" cy="0"/>
          <a:chOff x="0" y="0"/>
          <a:chExt cx="0" cy="0"/>
        </a:xfrm>
      </p:grpSpPr>
      <p:sp>
        <p:nvSpPr>
          <p:cNvPr id="92" name="Google Shape;92;p1"/>
          <p:cNvSpPr/>
          <p:nvPr/>
        </p:nvSpPr>
        <p:spPr>
          <a:xfrm rot="7685570">
            <a:off x="-2493362" y="-1306613"/>
            <a:ext cx="5252064" cy="5252064"/>
          </a:xfrm>
          <a:custGeom>
            <a:rect b="b" l="l" r="r" t="t"/>
            <a:pathLst>
              <a:path extrusionOk="0" h="7005828" w="7005828">
                <a:moveTo>
                  <a:pt x="0" y="0"/>
                </a:moveTo>
                <a:lnTo>
                  <a:pt x="7005828" y="0"/>
                </a:lnTo>
                <a:lnTo>
                  <a:pt x="7005828" y="7005828"/>
                </a:lnTo>
                <a:lnTo>
                  <a:pt x="0" y="7005828"/>
                </a:lnTo>
                <a:lnTo>
                  <a:pt x="0" y="0"/>
                </a:lnTo>
                <a:close/>
              </a:path>
            </a:pathLst>
          </a:custGeom>
          <a:blipFill rotWithShape="1">
            <a:blip r:embed="rId3">
              <a:alphaModFix/>
            </a:blip>
            <a:stretch>
              <a:fillRect b="0" l="0" r="0" t="0"/>
            </a:stretch>
          </a:blipFill>
          <a:ln>
            <a:noFill/>
          </a:ln>
        </p:spPr>
      </p:sp>
      <p:sp>
        <p:nvSpPr>
          <p:cNvPr id="93" name="Google Shape;93;p1"/>
          <p:cNvSpPr txBox="1"/>
          <p:nvPr/>
        </p:nvSpPr>
        <p:spPr>
          <a:xfrm>
            <a:off x="2665475" y="3196125"/>
            <a:ext cx="13856700" cy="3648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7900"/>
              <a:buFont typeface="Arial"/>
              <a:buNone/>
            </a:pPr>
            <a:r>
              <a:rPr b="1" i="0" lang="en-US" sz="7900" u="none" cap="none" strike="noStrike">
                <a:solidFill>
                  <a:schemeClr val="dk2"/>
                </a:solidFill>
                <a:latin typeface="Alice"/>
                <a:ea typeface="Alice"/>
                <a:cs typeface="Alice"/>
                <a:sym typeface="Alice"/>
              </a:rPr>
              <a:t>Oral Rehydration Solutions in Practice: Optimizing Use in Pediatric Diarrhea</a:t>
            </a:r>
            <a:endParaRPr b="1" i="0" sz="7900" u="none" cap="none" strike="noStrike">
              <a:solidFill>
                <a:schemeClr val="dk2"/>
              </a:solidFill>
              <a:latin typeface="Alice"/>
              <a:ea typeface="Alice"/>
              <a:cs typeface="Alice"/>
              <a:sym typeface="Alic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1"/>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190" name="Google Shape;190;p11"/>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Important in ORS therapy…</a:t>
            </a:r>
            <a:endParaRPr b="1" i="0" sz="6900" u="none" cap="none" strike="noStrike">
              <a:solidFill>
                <a:srgbClr val="F37221"/>
              </a:solidFill>
              <a:latin typeface="Alice"/>
              <a:ea typeface="Alice"/>
              <a:cs typeface="Alice"/>
              <a:sym typeface="Alice"/>
            </a:endParaRPr>
          </a:p>
        </p:txBody>
      </p:sp>
      <p:sp>
        <p:nvSpPr>
          <p:cNvPr id="191" name="Google Shape;191;p11"/>
          <p:cNvSpPr txBox="1"/>
          <p:nvPr/>
        </p:nvSpPr>
        <p:spPr>
          <a:xfrm>
            <a:off x="1553850" y="9174172"/>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192" name="Google Shape;192;p11"/>
          <p:cNvSpPr txBox="1"/>
          <p:nvPr/>
        </p:nvSpPr>
        <p:spPr>
          <a:xfrm>
            <a:off x="653142" y="1904701"/>
            <a:ext cx="16475529" cy="6955720"/>
          </a:xfrm>
          <a:prstGeom prst="rect">
            <a:avLst/>
          </a:prstGeom>
          <a:noFill/>
          <a:ln>
            <a:noFill/>
          </a:ln>
        </p:spPr>
        <p:txBody>
          <a:bodyPr anchorCtr="0" anchor="t" bIns="91425" lIns="91425" spcFirstLastPara="1" rIns="91425" wrap="square" tIns="91425">
            <a:spAutoFit/>
          </a:bodyPr>
          <a:lstStyle/>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Caregiver has to be educated in proper mixing of ORS</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Caregiver has to be clearly explained about amount of ORS to be given as per severity of dehydration</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Caregiver should give small frequent sips from a cup</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If child vomits, to wait for 10 mins and then give more slowly</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To continue breastfeeding whenever child wants</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To continue with normal feeding</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To give extra fluids</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To continue with Zinc as prescribed</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When to return to clinic or seek health care worker attention</a:t>
            </a:r>
            <a:endParaRPr b="0" i="0" sz="4400" u="none" cap="none" strike="noStrike">
              <a:solidFill>
                <a:srgbClr val="205867"/>
              </a:solidFill>
              <a:latin typeface="Arimo"/>
              <a:ea typeface="Arimo"/>
              <a:cs typeface="Arimo"/>
              <a:sym typeface="Arim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2"/>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202" name="Google Shape;202;p12"/>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Steps of diarrhea management</a:t>
            </a:r>
            <a:endParaRPr b="1" i="0" sz="6900" u="none" cap="none" strike="noStrike">
              <a:solidFill>
                <a:srgbClr val="F37221"/>
              </a:solidFill>
              <a:latin typeface="Alice"/>
              <a:ea typeface="Alice"/>
              <a:cs typeface="Alice"/>
              <a:sym typeface="Alice"/>
            </a:endParaRPr>
          </a:p>
        </p:txBody>
      </p:sp>
      <p:sp>
        <p:nvSpPr>
          <p:cNvPr id="203" name="Google Shape;203;p12"/>
          <p:cNvSpPr txBox="1"/>
          <p:nvPr/>
        </p:nvSpPr>
        <p:spPr>
          <a:xfrm>
            <a:off x="1553850" y="9028800"/>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204" name="Google Shape;204;p12"/>
          <p:cNvSpPr txBox="1"/>
          <p:nvPr/>
        </p:nvSpPr>
        <p:spPr>
          <a:xfrm>
            <a:off x="666927" y="3388261"/>
            <a:ext cx="6509125" cy="2893069"/>
          </a:xfrm>
          <a:prstGeom prst="rect">
            <a:avLst/>
          </a:prstGeom>
          <a:noFill/>
          <a:ln>
            <a:noFill/>
          </a:ln>
        </p:spPr>
        <p:txBody>
          <a:bodyPr anchorCtr="0" anchor="t" bIns="91425" lIns="91425" spcFirstLastPara="1" rIns="91425" wrap="square" tIns="91425">
            <a:spAutoFit/>
          </a:bodyPr>
          <a:lstStyle/>
          <a:p>
            <a:pPr indent="0" lvl="0" marL="63500" marR="0" rtl="0" algn="l">
              <a:lnSpc>
                <a:spcPct val="100000"/>
              </a:lnSpc>
              <a:spcBef>
                <a:spcPts val="0"/>
              </a:spcBef>
              <a:spcAft>
                <a:spcPts val="0"/>
              </a:spcAft>
              <a:buNone/>
            </a:pPr>
            <a:r>
              <a:rPr b="0" i="0" lang="en-US" sz="4400" u="none" cap="none" strike="noStrike">
                <a:solidFill>
                  <a:srgbClr val="205867"/>
                </a:solidFill>
                <a:latin typeface="Arimo"/>
                <a:ea typeface="Arimo"/>
                <a:cs typeface="Arimo"/>
                <a:sym typeface="Arimo"/>
              </a:rPr>
              <a:t>Identify dehydration as </a:t>
            </a:r>
            <a:endParaRPr/>
          </a:p>
          <a:p>
            <a:pPr indent="-571500" lvl="3"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No dehydration</a:t>
            </a:r>
            <a:endParaRPr/>
          </a:p>
          <a:p>
            <a:pPr indent="-571500" lvl="3"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Some dehydration</a:t>
            </a:r>
            <a:endParaRPr/>
          </a:p>
          <a:p>
            <a:pPr indent="-571500" lvl="3"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Severe dehydration </a:t>
            </a:r>
            <a:endParaRPr b="0" i="0" sz="4400" u="none" cap="none" strike="noStrike">
              <a:solidFill>
                <a:srgbClr val="205867"/>
              </a:solidFill>
              <a:latin typeface="Arimo"/>
              <a:ea typeface="Arimo"/>
              <a:cs typeface="Arimo"/>
              <a:sym typeface="Arimo"/>
            </a:endParaRPr>
          </a:p>
        </p:txBody>
      </p:sp>
      <p:graphicFrame>
        <p:nvGraphicFramePr>
          <p:cNvPr id="205" name="Google Shape;205;p12"/>
          <p:cNvGraphicFramePr/>
          <p:nvPr/>
        </p:nvGraphicFramePr>
        <p:xfrm>
          <a:off x="7176052" y="2396396"/>
          <a:ext cx="3000000" cy="3000000"/>
        </p:xfrm>
        <a:graphic>
          <a:graphicData uri="http://schemas.openxmlformats.org/drawingml/2006/table">
            <a:tbl>
              <a:tblPr bandRow="1" firstRow="1">
                <a:noFill/>
                <a:tableStyleId>{C8AF46A9-C326-419F-831A-165678571309}</a:tableStyleId>
              </a:tblPr>
              <a:tblGrid>
                <a:gridCol w="10634875"/>
              </a:tblGrid>
              <a:tr h="370850">
                <a:tc>
                  <a:txBody>
                    <a:bodyPr/>
                    <a:lstStyle/>
                    <a:p>
                      <a:pPr indent="0" lvl="0" marL="0" marR="0" rtl="0" algn="ctr">
                        <a:lnSpc>
                          <a:spcPct val="100000"/>
                        </a:lnSpc>
                        <a:spcBef>
                          <a:spcPts val="0"/>
                        </a:spcBef>
                        <a:spcAft>
                          <a:spcPts val="0"/>
                        </a:spcAft>
                        <a:buNone/>
                      </a:pPr>
                      <a:r>
                        <a:rPr b="1" lang="en-US" sz="4400" u="none" cap="none" strike="noStrike">
                          <a:solidFill>
                            <a:schemeClr val="lt1"/>
                          </a:solidFill>
                          <a:latin typeface="Arimo"/>
                          <a:ea typeface="Arimo"/>
                          <a:cs typeface="Arimo"/>
                          <a:sym typeface="Arimo"/>
                        </a:rPr>
                        <a:t>Severe Dehydration</a:t>
                      </a:r>
                      <a:endParaRPr/>
                    </a:p>
                  </a:txBody>
                  <a:tcPr marT="45725" marB="45725" marR="91450" marL="91450">
                    <a:solidFill>
                      <a:schemeClr val="dk2"/>
                    </a:solidFill>
                  </a:tcPr>
                </a:tc>
              </a:tr>
              <a:tr h="370850">
                <a:tc>
                  <a:txBody>
                    <a:bodyPr/>
                    <a:lstStyle/>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Two or more of the following signs: </a:t>
                      </a:r>
                      <a:endParaRPr/>
                    </a:p>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 lethargy or unconsciousness </a:t>
                      </a:r>
                      <a:endParaRPr/>
                    </a:p>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 sunken eyes </a:t>
                      </a:r>
                      <a:endParaRPr/>
                    </a:p>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 unable to drink or drinks poorly </a:t>
                      </a:r>
                      <a:endParaRPr/>
                    </a:p>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 skin pinch goes back very slowly (≥ 2 s)</a:t>
                      </a:r>
                      <a:endParaRPr sz="4400" u="none" cap="none" strike="noStrike">
                        <a:solidFill>
                          <a:srgbClr val="C00000"/>
                        </a:solidFill>
                        <a:latin typeface="Arimo"/>
                        <a:ea typeface="Arimo"/>
                        <a:cs typeface="Arimo"/>
                        <a:sym typeface="Arimo"/>
                      </a:endParaRPr>
                    </a:p>
                  </a:txBody>
                  <a:tcPr marT="45725" marB="45725" marR="91450" marL="91450"/>
                </a:tc>
              </a:tr>
              <a:tr h="370850">
                <a:tc>
                  <a:txBody>
                    <a:bodyPr/>
                    <a:lstStyle/>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Treat with Diarrhea Treatment </a:t>
                      </a:r>
                      <a:r>
                        <a:rPr lang="en-US" sz="4400" u="none" cap="none" strike="noStrike">
                          <a:solidFill>
                            <a:srgbClr val="C00000"/>
                          </a:solidFill>
                          <a:highlight>
                            <a:srgbClr val="FFFF00"/>
                          </a:highlight>
                          <a:latin typeface="Arimo"/>
                          <a:ea typeface="Arimo"/>
                          <a:cs typeface="Arimo"/>
                          <a:sym typeface="Arimo"/>
                        </a:rPr>
                        <a:t>Plan C </a:t>
                      </a:r>
                      <a:r>
                        <a:rPr lang="en-US" sz="4400" u="none" cap="none" strike="noStrike">
                          <a:solidFill>
                            <a:srgbClr val="C00000"/>
                          </a:solidFill>
                          <a:latin typeface="Arimo"/>
                          <a:ea typeface="Arimo"/>
                          <a:cs typeface="Arimo"/>
                          <a:sym typeface="Arimo"/>
                        </a:rPr>
                        <a:t>in hospital</a:t>
                      </a:r>
                      <a:endParaRPr/>
                    </a:p>
                    <a:p>
                      <a:pPr indent="-571500" lvl="0" marL="571500" marR="0" rtl="0" algn="l">
                        <a:lnSpc>
                          <a:spcPct val="100000"/>
                        </a:lnSpc>
                        <a:spcBef>
                          <a:spcPts val="0"/>
                        </a:spcBef>
                        <a:spcAft>
                          <a:spcPts val="0"/>
                        </a:spcAft>
                        <a:buClr>
                          <a:srgbClr val="000000"/>
                        </a:buClr>
                        <a:buSzPts val="4400"/>
                        <a:buFont typeface="Arial"/>
                        <a:buChar char="•"/>
                      </a:pPr>
                      <a:r>
                        <a:rPr lang="en-US" sz="4400" u="none" cap="none" strike="noStrike">
                          <a:solidFill>
                            <a:srgbClr val="C00000"/>
                          </a:solidFill>
                          <a:latin typeface="Arimo"/>
                          <a:ea typeface="Arimo"/>
                          <a:cs typeface="Arimo"/>
                          <a:sym typeface="Arimo"/>
                        </a:rPr>
                        <a:t>With IV fluids </a:t>
                      </a:r>
                      <a:endParaRPr/>
                    </a:p>
                  </a:txBody>
                  <a:tcPr marT="45725" marB="45725" marR="91450" marL="91450"/>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3"/>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215" name="Google Shape;215;p13"/>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Steps of diarrhea management</a:t>
            </a:r>
            <a:endParaRPr b="1" i="0" sz="6900" u="none" cap="none" strike="noStrike">
              <a:solidFill>
                <a:srgbClr val="F37221"/>
              </a:solidFill>
              <a:latin typeface="Alice"/>
              <a:ea typeface="Alice"/>
              <a:cs typeface="Alice"/>
              <a:sym typeface="Alice"/>
            </a:endParaRPr>
          </a:p>
        </p:txBody>
      </p:sp>
      <p:sp>
        <p:nvSpPr>
          <p:cNvPr id="216" name="Google Shape;216;p13"/>
          <p:cNvSpPr txBox="1"/>
          <p:nvPr/>
        </p:nvSpPr>
        <p:spPr>
          <a:xfrm>
            <a:off x="1553850" y="9028800"/>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217" name="Google Shape;217;p13"/>
          <p:cNvSpPr txBox="1"/>
          <p:nvPr/>
        </p:nvSpPr>
        <p:spPr>
          <a:xfrm>
            <a:off x="666927" y="3388261"/>
            <a:ext cx="6509125" cy="2893069"/>
          </a:xfrm>
          <a:prstGeom prst="rect">
            <a:avLst/>
          </a:prstGeom>
          <a:noFill/>
          <a:ln>
            <a:noFill/>
          </a:ln>
        </p:spPr>
        <p:txBody>
          <a:bodyPr anchorCtr="0" anchor="t" bIns="91425" lIns="91425" spcFirstLastPara="1" rIns="91425" wrap="square" tIns="91425">
            <a:spAutoFit/>
          </a:bodyPr>
          <a:lstStyle/>
          <a:p>
            <a:pPr indent="0" lvl="0" marL="63500" marR="0" rtl="0" algn="l">
              <a:lnSpc>
                <a:spcPct val="100000"/>
              </a:lnSpc>
              <a:spcBef>
                <a:spcPts val="0"/>
              </a:spcBef>
              <a:spcAft>
                <a:spcPts val="0"/>
              </a:spcAft>
              <a:buNone/>
            </a:pPr>
            <a:r>
              <a:rPr b="0" i="0" lang="en-US" sz="4400" u="none" cap="none" strike="noStrike">
                <a:solidFill>
                  <a:srgbClr val="205867"/>
                </a:solidFill>
                <a:latin typeface="Arimo"/>
                <a:ea typeface="Arimo"/>
                <a:cs typeface="Arimo"/>
                <a:sym typeface="Arimo"/>
              </a:rPr>
              <a:t>Identify dehydration as </a:t>
            </a:r>
            <a:endParaRPr/>
          </a:p>
          <a:p>
            <a:pPr indent="-571500" lvl="3"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No dehydration</a:t>
            </a:r>
            <a:endParaRPr/>
          </a:p>
          <a:p>
            <a:pPr indent="-571500" lvl="3"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Some dehydration</a:t>
            </a:r>
            <a:endParaRPr/>
          </a:p>
          <a:p>
            <a:pPr indent="-571500" lvl="3"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Severe dehydration </a:t>
            </a:r>
            <a:endParaRPr b="0" i="0" sz="4400" u="none" cap="none" strike="noStrike">
              <a:solidFill>
                <a:srgbClr val="205867"/>
              </a:solidFill>
              <a:latin typeface="Arimo"/>
              <a:ea typeface="Arimo"/>
              <a:cs typeface="Arimo"/>
              <a:sym typeface="Arimo"/>
            </a:endParaRPr>
          </a:p>
        </p:txBody>
      </p:sp>
      <p:graphicFrame>
        <p:nvGraphicFramePr>
          <p:cNvPr id="218" name="Google Shape;218;p13"/>
          <p:cNvGraphicFramePr/>
          <p:nvPr/>
        </p:nvGraphicFramePr>
        <p:xfrm>
          <a:off x="7020570" y="1988820"/>
          <a:ext cx="3000000" cy="3000000"/>
        </p:xfrm>
        <a:graphic>
          <a:graphicData uri="http://schemas.openxmlformats.org/drawingml/2006/table">
            <a:tbl>
              <a:tblPr bandRow="1" firstRow="1">
                <a:noFill/>
                <a:tableStyleId>{C8AF46A9-C326-419F-831A-165678571309}</a:tableStyleId>
              </a:tblPr>
              <a:tblGrid>
                <a:gridCol w="10634875"/>
              </a:tblGrid>
              <a:tr h="370850">
                <a:tc>
                  <a:txBody>
                    <a:bodyPr/>
                    <a:lstStyle/>
                    <a:p>
                      <a:pPr indent="0" lvl="0" marL="0" marR="0" rtl="0" algn="ctr">
                        <a:lnSpc>
                          <a:spcPct val="100000"/>
                        </a:lnSpc>
                        <a:spcBef>
                          <a:spcPts val="0"/>
                        </a:spcBef>
                        <a:spcAft>
                          <a:spcPts val="0"/>
                        </a:spcAft>
                        <a:buNone/>
                      </a:pPr>
                      <a:r>
                        <a:rPr b="1" lang="en-US" sz="4400" u="none" cap="none" strike="noStrike">
                          <a:solidFill>
                            <a:schemeClr val="lt1"/>
                          </a:solidFill>
                          <a:latin typeface="Arimo"/>
                          <a:ea typeface="Arimo"/>
                          <a:cs typeface="Arimo"/>
                          <a:sym typeface="Arimo"/>
                        </a:rPr>
                        <a:t>Some Dehydration</a:t>
                      </a:r>
                      <a:endParaRPr/>
                    </a:p>
                  </a:txBody>
                  <a:tcPr marT="45725" marB="45725" marR="91450" marL="91450">
                    <a:solidFill>
                      <a:schemeClr val="dk2"/>
                    </a:solidFill>
                  </a:tcPr>
                </a:tc>
              </a:tr>
              <a:tr h="370850">
                <a:tc>
                  <a:txBody>
                    <a:bodyPr/>
                    <a:lstStyle/>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Two or more of the following signs: </a:t>
                      </a:r>
                      <a:endParaRPr/>
                    </a:p>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 restlessness, irritability </a:t>
                      </a:r>
                      <a:endParaRPr/>
                    </a:p>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 sunken eyes </a:t>
                      </a:r>
                      <a:endParaRPr/>
                    </a:p>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 drinks eagerly, thirsty </a:t>
                      </a:r>
                      <a:endParaRPr/>
                    </a:p>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 skin pinch goes back slowly</a:t>
                      </a:r>
                      <a:endParaRPr sz="4400" u="none" cap="none" strike="noStrike">
                        <a:solidFill>
                          <a:srgbClr val="C00000"/>
                        </a:solidFill>
                        <a:latin typeface="Arimo"/>
                        <a:ea typeface="Arimo"/>
                        <a:cs typeface="Arimo"/>
                        <a:sym typeface="Arimo"/>
                      </a:endParaRPr>
                    </a:p>
                  </a:txBody>
                  <a:tcPr marT="45725" marB="45725" marR="91450" marL="91450"/>
                </a:tc>
              </a:tr>
              <a:tr h="370850">
                <a:tc>
                  <a:txBody>
                    <a:bodyPr/>
                    <a:lstStyle/>
                    <a:p>
                      <a:pPr indent="0" lvl="0" marL="0" marR="0" rtl="0" algn="l">
                        <a:lnSpc>
                          <a:spcPct val="100000"/>
                        </a:lnSpc>
                        <a:spcBef>
                          <a:spcPts val="0"/>
                        </a:spcBef>
                        <a:spcAft>
                          <a:spcPts val="0"/>
                        </a:spcAft>
                        <a:buNone/>
                      </a:pPr>
                      <a:r>
                        <a:rPr lang="en-US" sz="4400" u="none" cap="none" strike="noStrike">
                          <a:solidFill>
                            <a:srgbClr val="C00000"/>
                          </a:solidFill>
                          <a:latin typeface="Arimo"/>
                          <a:ea typeface="Arimo"/>
                          <a:cs typeface="Arimo"/>
                          <a:sym typeface="Arimo"/>
                        </a:rPr>
                        <a:t>Treat with Diarrhea Treatment </a:t>
                      </a:r>
                      <a:r>
                        <a:rPr lang="en-US" sz="4400" u="none" cap="none" strike="noStrike">
                          <a:solidFill>
                            <a:srgbClr val="C00000"/>
                          </a:solidFill>
                          <a:highlight>
                            <a:srgbClr val="FFFF00"/>
                          </a:highlight>
                          <a:latin typeface="Arimo"/>
                          <a:ea typeface="Arimo"/>
                          <a:cs typeface="Arimo"/>
                          <a:sym typeface="Arimo"/>
                        </a:rPr>
                        <a:t>Plan B</a:t>
                      </a:r>
                      <a:endParaRPr/>
                    </a:p>
                    <a:p>
                      <a:pPr indent="-571500" lvl="0" marL="571500" marR="0" rtl="0" algn="l">
                        <a:lnSpc>
                          <a:spcPct val="100000"/>
                        </a:lnSpc>
                        <a:spcBef>
                          <a:spcPts val="0"/>
                        </a:spcBef>
                        <a:spcAft>
                          <a:spcPts val="0"/>
                        </a:spcAft>
                        <a:buClr>
                          <a:srgbClr val="000000"/>
                        </a:buClr>
                        <a:buSzPts val="4400"/>
                        <a:buFont typeface="Arial"/>
                        <a:buChar char="•"/>
                      </a:pPr>
                      <a:r>
                        <a:rPr lang="en-US" sz="4400" u="none" cap="none" strike="noStrike">
                          <a:solidFill>
                            <a:srgbClr val="C00000"/>
                          </a:solidFill>
                          <a:latin typeface="Arimo"/>
                          <a:ea typeface="Arimo"/>
                          <a:cs typeface="Arimo"/>
                          <a:sym typeface="Arimo"/>
                        </a:rPr>
                        <a:t>No hospitalization</a:t>
                      </a:r>
                      <a:endParaRPr/>
                    </a:p>
                    <a:p>
                      <a:pPr indent="-571500" lvl="0" marL="571500" marR="0" rtl="0" algn="l">
                        <a:lnSpc>
                          <a:spcPct val="100000"/>
                        </a:lnSpc>
                        <a:spcBef>
                          <a:spcPts val="0"/>
                        </a:spcBef>
                        <a:spcAft>
                          <a:spcPts val="0"/>
                        </a:spcAft>
                        <a:buClr>
                          <a:srgbClr val="000000"/>
                        </a:buClr>
                        <a:buSzPts val="4400"/>
                        <a:buFont typeface="Arial"/>
                        <a:buChar char="•"/>
                      </a:pPr>
                      <a:r>
                        <a:rPr lang="en-US" sz="4400" u="none" cap="none" strike="noStrike">
                          <a:solidFill>
                            <a:srgbClr val="C00000"/>
                          </a:solidFill>
                          <a:latin typeface="Arimo"/>
                          <a:ea typeface="Arimo"/>
                          <a:cs typeface="Arimo"/>
                          <a:sym typeface="Arimo"/>
                        </a:rPr>
                        <a:t>ORS @ </a:t>
                      </a:r>
                      <a:r>
                        <a:rPr lang="en-US" sz="4400" u="none" cap="none" strike="noStrike">
                          <a:solidFill>
                            <a:schemeClr val="dk1"/>
                          </a:solidFill>
                          <a:latin typeface="Arimo"/>
                          <a:ea typeface="Arimo"/>
                          <a:cs typeface="Arimo"/>
                          <a:sym typeface="Arimo"/>
                        </a:rPr>
                        <a:t>75ml/kg over 4 hrs</a:t>
                      </a:r>
                      <a:endParaRPr/>
                    </a:p>
                    <a:p>
                      <a:pPr indent="-571500" lvl="0" marL="571500" marR="0" rtl="0" algn="l">
                        <a:lnSpc>
                          <a:spcPct val="100000"/>
                        </a:lnSpc>
                        <a:spcBef>
                          <a:spcPts val="0"/>
                        </a:spcBef>
                        <a:spcAft>
                          <a:spcPts val="0"/>
                        </a:spcAft>
                        <a:buClr>
                          <a:srgbClr val="000000"/>
                        </a:buClr>
                        <a:buSzPts val="4400"/>
                        <a:buFont typeface="Arial"/>
                        <a:buChar char="•"/>
                      </a:pPr>
                      <a:r>
                        <a:rPr lang="en-US" sz="4400" u="none" cap="none" strike="noStrike">
                          <a:solidFill>
                            <a:srgbClr val="C00000"/>
                          </a:solidFill>
                          <a:latin typeface="Arimo"/>
                          <a:ea typeface="Arimo"/>
                          <a:cs typeface="Arimo"/>
                          <a:sym typeface="Arimo"/>
                        </a:rPr>
                        <a:t>Replenish ongoing losses (Plan A)</a:t>
                      </a:r>
                      <a:endParaRPr/>
                    </a:p>
                  </a:txBody>
                  <a:tcPr marT="45725" marB="45725" marR="91450" marL="91450"/>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4"/>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228" name="Google Shape;228;p14"/>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Steps of diarrhea management</a:t>
            </a:r>
            <a:endParaRPr b="1" i="0" sz="6900" u="none" cap="none" strike="noStrike">
              <a:solidFill>
                <a:srgbClr val="F37221"/>
              </a:solidFill>
              <a:latin typeface="Alice"/>
              <a:ea typeface="Alice"/>
              <a:cs typeface="Alice"/>
              <a:sym typeface="Alice"/>
            </a:endParaRPr>
          </a:p>
        </p:txBody>
      </p:sp>
      <p:sp>
        <p:nvSpPr>
          <p:cNvPr id="229" name="Google Shape;229;p14"/>
          <p:cNvSpPr txBox="1"/>
          <p:nvPr/>
        </p:nvSpPr>
        <p:spPr>
          <a:xfrm>
            <a:off x="1831732" y="9174172"/>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230" name="Google Shape;230;p14"/>
          <p:cNvSpPr txBox="1"/>
          <p:nvPr/>
        </p:nvSpPr>
        <p:spPr>
          <a:xfrm>
            <a:off x="666927" y="3388261"/>
            <a:ext cx="6509125" cy="2893069"/>
          </a:xfrm>
          <a:prstGeom prst="rect">
            <a:avLst/>
          </a:prstGeom>
          <a:noFill/>
          <a:ln>
            <a:noFill/>
          </a:ln>
        </p:spPr>
        <p:txBody>
          <a:bodyPr anchorCtr="0" anchor="t" bIns="91425" lIns="91425" spcFirstLastPara="1" rIns="91425" wrap="square" tIns="91425">
            <a:spAutoFit/>
          </a:bodyPr>
          <a:lstStyle/>
          <a:p>
            <a:pPr indent="0" lvl="0" marL="63500" marR="0" rtl="0" algn="l">
              <a:lnSpc>
                <a:spcPct val="100000"/>
              </a:lnSpc>
              <a:spcBef>
                <a:spcPts val="0"/>
              </a:spcBef>
              <a:spcAft>
                <a:spcPts val="0"/>
              </a:spcAft>
              <a:buNone/>
            </a:pPr>
            <a:r>
              <a:rPr b="0" i="0" lang="en-US" sz="4400" u="none" cap="none" strike="noStrike">
                <a:solidFill>
                  <a:srgbClr val="205867"/>
                </a:solidFill>
                <a:latin typeface="Arimo"/>
                <a:ea typeface="Arimo"/>
                <a:cs typeface="Arimo"/>
                <a:sym typeface="Arimo"/>
              </a:rPr>
              <a:t>Identify dehydration as </a:t>
            </a:r>
            <a:endParaRPr/>
          </a:p>
          <a:p>
            <a:pPr indent="-571500" lvl="3"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No dehydration</a:t>
            </a:r>
            <a:endParaRPr/>
          </a:p>
          <a:p>
            <a:pPr indent="-571500" lvl="3"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Some dehydration</a:t>
            </a:r>
            <a:endParaRPr/>
          </a:p>
          <a:p>
            <a:pPr indent="-571500" lvl="3"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Severe dehydration </a:t>
            </a:r>
            <a:endParaRPr b="0" i="0" sz="4400" u="none" cap="none" strike="noStrike">
              <a:solidFill>
                <a:srgbClr val="205867"/>
              </a:solidFill>
              <a:latin typeface="Arimo"/>
              <a:ea typeface="Arimo"/>
              <a:cs typeface="Arimo"/>
              <a:sym typeface="Arimo"/>
            </a:endParaRPr>
          </a:p>
        </p:txBody>
      </p:sp>
      <p:graphicFrame>
        <p:nvGraphicFramePr>
          <p:cNvPr id="231" name="Google Shape;231;p14"/>
          <p:cNvGraphicFramePr/>
          <p:nvPr/>
        </p:nvGraphicFramePr>
        <p:xfrm>
          <a:off x="7020570" y="1988820"/>
          <a:ext cx="3000000" cy="3000000"/>
        </p:xfrm>
        <a:graphic>
          <a:graphicData uri="http://schemas.openxmlformats.org/drawingml/2006/table">
            <a:tbl>
              <a:tblPr bandRow="1" firstRow="1">
                <a:noFill/>
                <a:tableStyleId>{C8AF46A9-C326-419F-831A-165678571309}</a:tableStyleId>
              </a:tblPr>
              <a:tblGrid>
                <a:gridCol w="10634875"/>
              </a:tblGrid>
              <a:tr h="370850">
                <a:tc>
                  <a:txBody>
                    <a:bodyPr/>
                    <a:lstStyle/>
                    <a:p>
                      <a:pPr indent="0" lvl="0" marL="0" marR="0" rtl="0" algn="ctr">
                        <a:lnSpc>
                          <a:spcPct val="100000"/>
                        </a:lnSpc>
                        <a:spcBef>
                          <a:spcPts val="0"/>
                        </a:spcBef>
                        <a:spcAft>
                          <a:spcPts val="0"/>
                        </a:spcAft>
                        <a:buNone/>
                      </a:pPr>
                      <a:r>
                        <a:rPr b="1" lang="en-US" sz="4000" u="none" cap="none" strike="noStrike">
                          <a:solidFill>
                            <a:schemeClr val="lt1"/>
                          </a:solidFill>
                          <a:latin typeface="Arimo"/>
                          <a:ea typeface="Arimo"/>
                          <a:cs typeface="Arimo"/>
                          <a:sym typeface="Arimo"/>
                        </a:rPr>
                        <a:t>No Dehydration</a:t>
                      </a:r>
                      <a:endParaRPr/>
                    </a:p>
                  </a:txBody>
                  <a:tcPr marT="45725" marB="45725" marR="91450" marL="91450">
                    <a:solidFill>
                      <a:schemeClr val="dk2"/>
                    </a:solidFill>
                  </a:tcPr>
                </a:tc>
              </a:tr>
              <a:tr h="370850">
                <a:tc>
                  <a:txBody>
                    <a:bodyPr/>
                    <a:lstStyle/>
                    <a:p>
                      <a:pPr indent="0" lvl="0" marL="0" marR="0" rtl="0" algn="l">
                        <a:lnSpc>
                          <a:spcPct val="100000"/>
                        </a:lnSpc>
                        <a:spcBef>
                          <a:spcPts val="0"/>
                        </a:spcBef>
                        <a:spcAft>
                          <a:spcPts val="0"/>
                        </a:spcAft>
                        <a:buNone/>
                      </a:pPr>
                      <a:r>
                        <a:rPr lang="en-US" sz="4000" u="none" cap="none" strike="noStrike">
                          <a:solidFill>
                            <a:srgbClr val="C00000"/>
                          </a:solidFill>
                          <a:latin typeface="Arimo"/>
                          <a:ea typeface="Arimo"/>
                          <a:cs typeface="Arimo"/>
                          <a:sym typeface="Arimo"/>
                        </a:rPr>
                        <a:t>No signs of dehydration but child is passing watery stools OR</a:t>
                      </a:r>
                      <a:endParaRPr/>
                    </a:p>
                    <a:p>
                      <a:pPr indent="0" lvl="0" marL="0" marR="0" rtl="0" algn="l">
                        <a:lnSpc>
                          <a:spcPct val="100000"/>
                        </a:lnSpc>
                        <a:spcBef>
                          <a:spcPts val="0"/>
                        </a:spcBef>
                        <a:spcAft>
                          <a:spcPts val="0"/>
                        </a:spcAft>
                        <a:buNone/>
                      </a:pPr>
                      <a:r>
                        <a:rPr lang="en-US" sz="4000" u="none" cap="none" strike="noStrike">
                          <a:solidFill>
                            <a:srgbClr val="C00000"/>
                          </a:solidFill>
                          <a:latin typeface="Arimo"/>
                          <a:ea typeface="Arimo"/>
                          <a:cs typeface="Arimo"/>
                          <a:sym typeface="Arimo"/>
                        </a:rPr>
                        <a:t>Child has recovered from some / severe dehydration</a:t>
                      </a:r>
                      <a:endParaRPr sz="4000" u="none" cap="none" strike="noStrike">
                        <a:solidFill>
                          <a:srgbClr val="C00000"/>
                        </a:solidFill>
                        <a:latin typeface="Arimo"/>
                        <a:ea typeface="Arimo"/>
                        <a:cs typeface="Arimo"/>
                        <a:sym typeface="Arimo"/>
                      </a:endParaRPr>
                    </a:p>
                  </a:txBody>
                  <a:tcPr marT="45725" marB="45725" marR="91450" marL="91450"/>
                </a:tc>
              </a:tr>
              <a:tr h="370850">
                <a:tc>
                  <a:txBody>
                    <a:bodyPr/>
                    <a:lstStyle/>
                    <a:p>
                      <a:pPr indent="0" lvl="0" marL="0" marR="0" rtl="0" algn="l">
                        <a:lnSpc>
                          <a:spcPct val="100000"/>
                        </a:lnSpc>
                        <a:spcBef>
                          <a:spcPts val="0"/>
                        </a:spcBef>
                        <a:spcAft>
                          <a:spcPts val="0"/>
                        </a:spcAft>
                        <a:buNone/>
                      </a:pPr>
                      <a:r>
                        <a:rPr lang="en-US" sz="4000" u="none" cap="none" strike="noStrike">
                          <a:solidFill>
                            <a:srgbClr val="C00000"/>
                          </a:solidFill>
                          <a:latin typeface="Arimo"/>
                          <a:ea typeface="Arimo"/>
                          <a:cs typeface="Arimo"/>
                          <a:sym typeface="Arimo"/>
                        </a:rPr>
                        <a:t>Treat with Diarrhea Treatment </a:t>
                      </a:r>
                      <a:r>
                        <a:rPr lang="en-US" sz="4000" u="none" cap="none" strike="noStrike">
                          <a:solidFill>
                            <a:srgbClr val="C00000"/>
                          </a:solidFill>
                          <a:highlight>
                            <a:srgbClr val="FFFF00"/>
                          </a:highlight>
                          <a:latin typeface="Arimo"/>
                          <a:ea typeface="Arimo"/>
                          <a:cs typeface="Arimo"/>
                          <a:sym typeface="Arimo"/>
                        </a:rPr>
                        <a:t>Plan A</a:t>
                      </a:r>
                      <a:endParaRPr/>
                    </a:p>
                    <a:p>
                      <a:pPr indent="-571500" lvl="0" marL="571500" marR="0" rtl="0" algn="l">
                        <a:lnSpc>
                          <a:spcPct val="100000"/>
                        </a:lnSpc>
                        <a:spcBef>
                          <a:spcPts val="0"/>
                        </a:spcBef>
                        <a:spcAft>
                          <a:spcPts val="0"/>
                        </a:spcAft>
                        <a:buClr>
                          <a:srgbClr val="000000"/>
                        </a:buClr>
                        <a:buSzPts val="4000"/>
                        <a:buFont typeface="Arial"/>
                        <a:buChar char="•"/>
                      </a:pPr>
                      <a:r>
                        <a:rPr lang="en-US" sz="4000" u="none" cap="none" strike="noStrike">
                          <a:solidFill>
                            <a:srgbClr val="C00000"/>
                          </a:solidFill>
                          <a:latin typeface="Arimo"/>
                          <a:ea typeface="Arimo"/>
                          <a:cs typeface="Arimo"/>
                          <a:sym typeface="Arimo"/>
                        </a:rPr>
                        <a:t>No hospitalization</a:t>
                      </a:r>
                      <a:endParaRPr/>
                    </a:p>
                    <a:p>
                      <a:pPr indent="-571500" lvl="0" marL="571500" marR="0" rtl="0" algn="l">
                        <a:lnSpc>
                          <a:spcPct val="100000"/>
                        </a:lnSpc>
                        <a:spcBef>
                          <a:spcPts val="0"/>
                        </a:spcBef>
                        <a:spcAft>
                          <a:spcPts val="0"/>
                        </a:spcAft>
                        <a:buClr>
                          <a:srgbClr val="000000"/>
                        </a:buClr>
                        <a:buSzPts val="4000"/>
                        <a:buFont typeface="Arial"/>
                        <a:buChar char="•"/>
                      </a:pPr>
                      <a:r>
                        <a:rPr lang="en-US" sz="4000" u="none" cap="none" strike="noStrike">
                          <a:solidFill>
                            <a:srgbClr val="C00000"/>
                          </a:solidFill>
                          <a:latin typeface="Arimo"/>
                          <a:ea typeface="Arimo"/>
                          <a:cs typeface="Arimo"/>
                          <a:sym typeface="Arimo"/>
                        </a:rPr>
                        <a:t>ORS: </a:t>
                      </a:r>
                      <a:endParaRPr/>
                    </a:p>
                    <a:p>
                      <a:pPr indent="0" lvl="0" marL="0" marR="0" rtl="0" algn="l">
                        <a:lnSpc>
                          <a:spcPct val="100000"/>
                        </a:lnSpc>
                        <a:spcBef>
                          <a:spcPts val="0"/>
                        </a:spcBef>
                        <a:spcAft>
                          <a:spcPts val="0"/>
                        </a:spcAft>
                        <a:buClr>
                          <a:srgbClr val="000000"/>
                        </a:buClr>
                        <a:buSzPts val="4000"/>
                        <a:buFont typeface="Arial"/>
                        <a:buNone/>
                      </a:pPr>
                      <a:r>
                        <a:rPr lang="en-US" sz="4000" u="none" cap="none" strike="noStrike">
                          <a:solidFill>
                            <a:srgbClr val="C00000"/>
                          </a:solidFill>
                        </a:rPr>
                        <a:t>≤ 2 years</a:t>
                      </a:r>
                      <a:r>
                        <a:rPr lang="en-US" sz="3600" u="none" cap="none" strike="noStrike">
                          <a:solidFill>
                            <a:srgbClr val="C00000"/>
                          </a:solidFill>
                        </a:rPr>
                        <a:t>:</a:t>
                      </a:r>
                      <a:r>
                        <a:rPr lang="en-US" sz="4000" u="none" cap="none" strike="noStrike">
                          <a:solidFill>
                            <a:srgbClr val="C00000"/>
                          </a:solidFill>
                        </a:rPr>
                        <a:t> 50–100 ml after each loose stool </a:t>
                      </a:r>
                      <a:endParaRPr/>
                    </a:p>
                    <a:p>
                      <a:pPr indent="0" lvl="0" marL="0" marR="0" rtl="0" algn="l">
                        <a:lnSpc>
                          <a:spcPct val="100000"/>
                        </a:lnSpc>
                        <a:spcBef>
                          <a:spcPts val="0"/>
                        </a:spcBef>
                        <a:spcAft>
                          <a:spcPts val="0"/>
                        </a:spcAft>
                        <a:buClr>
                          <a:srgbClr val="000000"/>
                        </a:buClr>
                        <a:buSzPts val="4000"/>
                        <a:buFont typeface="Arial"/>
                        <a:buNone/>
                      </a:pPr>
                      <a:r>
                        <a:rPr lang="en-US" sz="4000" u="none" cap="none" strike="noStrike">
                          <a:solidFill>
                            <a:srgbClr val="C00000"/>
                          </a:solidFill>
                        </a:rPr>
                        <a:t>&gt; 2 years: 100–200 ml after each loose stool</a:t>
                      </a:r>
                      <a:endParaRPr sz="4000" u="none" cap="none" strike="noStrike">
                        <a:solidFill>
                          <a:srgbClr val="C00000"/>
                        </a:solidFill>
                        <a:latin typeface="Arimo"/>
                        <a:ea typeface="Arimo"/>
                        <a:cs typeface="Arimo"/>
                        <a:sym typeface="Arimo"/>
                      </a:endParaRPr>
                    </a:p>
                  </a:txBody>
                  <a:tcPr marT="45725" marB="45725" marR="91450" marL="91450"/>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5"/>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241" name="Google Shape;241;p15"/>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When to return – Red flags?</a:t>
            </a:r>
            <a:endParaRPr b="1" i="0" sz="6900" u="none" cap="none" strike="noStrike">
              <a:solidFill>
                <a:srgbClr val="F37221"/>
              </a:solidFill>
              <a:latin typeface="Alice"/>
              <a:ea typeface="Alice"/>
              <a:cs typeface="Alice"/>
              <a:sym typeface="Alice"/>
            </a:endParaRPr>
          </a:p>
        </p:txBody>
      </p:sp>
      <p:sp>
        <p:nvSpPr>
          <p:cNvPr id="242" name="Google Shape;242;p15"/>
          <p:cNvSpPr txBox="1"/>
          <p:nvPr/>
        </p:nvSpPr>
        <p:spPr>
          <a:xfrm>
            <a:off x="1553850" y="9028800"/>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243" name="Google Shape;243;p15"/>
          <p:cNvSpPr txBox="1"/>
          <p:nvPr/>
        </p:nvSpPr>
        <p:spPr>
          <a:xfrm>
            <a:off x="736471" y="2738684"/>
            <a:ext cx="8685411" cy="4247286"/>
          </a:xfrm>
          <a:prstGeom prst="rect">
            <a:avLst/>
          </a:prstGeom>
          <a:noFill/>
          <a:ln>
            <a:noFill/>
          </a:ln>
        </p:spPr>
        <p:txBody>
          <a:bodyPr anchorCtr="0" anchor="t" bIns="91425" lIns="91425" spcFirstLastPara="1" rIns="91425" wrap="square" tIns="91425">
            <a:spAutoFit/>
          </a:bodyPr>
          <a:lstStyle/>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Child becomes sicker</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Unable to drink or breastfeed</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Drinks poorly</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Persistent vomiting</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Develops fever</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Blood in stools</a:t>
            </a:r>
            <a:endParaRPr b="0" i="0" sz="4400" u="none" cap="none" strike="noStrike">
              <a:solidFill>
                <a:srgbClr val="205867"/>
              </a:solidFill>
              <a:latin typeface="Arimo"/>
              <a:ea typeface="Arimo"/>
              <a:cs typeface="Arimo"/>
              <a:sym typeface="Arimo"/>
            </a:endParaRPr>
          </a:p>
        </p:txBody>
      </p:sp>
      <p:sp>
        <p:nvSpPr>
          <p:cNvPr id="244" name="Google Shape;244;p15"/>
          <p:cNvSpPr txBox="1"/>
          <p:nvPr/>
        </p:nvSpPr>
        <p:spPr>
          <a:xfrm>
            <a:off x="9144000" y="2738684"/>
            <a:ext cx="8685411" cy="4247286"/>
          </a:xfrm>
          <a:prstGeom prst="rect">
            <a:avLst/>
          </a:prstGeom>
          <a:noFill/>
          <a:ln>
            <a:noFill/>
          </a:ln>
        </p:spPr>
        <p:txBody>
          <a:bodyPr anchorCtr="0" anchor="t" bIns="91425" lIns="91425" spcFirstLastPara="1" rIns="91425" wrap="square" tIns="91425">
            <a:spAutoFit/>
          </a:bodyPr>
          <a:lstStyle/>
          <a:p>
            <a:pPr indent="0" lvl="0" marL="63500" marR="0" rtl="0" algn="l">
              <a:lnSpc>
                <a:spcPct val="100000"/>
              </a:lnSpc>
              <a:spcBef>
                <a:spcPts val="0"/>
              </a:spcBef>
              <a:spcAft>
                <a:spcPts val="0"/>
              </a:spcAft>
              <a:buNone/>
            </a:pPr>
            <a:r>
              <a:rPr b="0" i="0" lang="en-US" sz="4400" u="none" cap="none" strike="noStrike">
                <a:solidFill>
                  <a:srgbClr val="205867"/>
                </a:solidFill>
                <a:latin typeface="Arimo"/>
                <a:ea typeface="Arimo"/>
                <a:cs typeface="Arimo"/>
                <a:sym typeface="Arimo"/>
              </a:rPr>
              <a:t>Reasons:</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Worsening dehydration due to high purge rate/ inadequate rehydration</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Dysentery / other infections</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Complications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graphicFrame>
        <p:nvGraphicFramePr>
          <p:cNvPr id="249" name="Google Shape;249;p16"/>
          <p:cNvGraphicFramePr/>
          <p:nvPr/>
        </p:nvGraphicFramePr>
        <p:xfrm>
          <a:off x="817123" y="1268340"/>
          <a:ext cx="3000000" cy="3000000"/>
        </p:xfrm>
        <a:graphic>
          <a:graphicData uri="http://schemas.openxmlformats.org/drawingml/2006/table">
            <a:tbl>
              <a:tblPr>
                <a:noFill/>
                <a:tableStyleId>{C8AF46A9-C326-419F-831A-165678571309}</a:tableStyleId>
              </a:tblPr>
              <a:tblGrid>
                <a:gridCol w="3495475"/>
                <a:gridCol w="4030075"/>
                <a:gridCol w="4594425"/>
                <a:gridCol w="4514350"/>
              </a:tblGrid>
              <a:tr h="1150925">
                <a:tc>
                  <a:txBody>
                    <a:bodyPr/>
                    <a:lstStyle/>
                    <a:p>
                      <a:pPr indent="0" lvl="0" marL="0" marR="0" rtl="0" algn="ctr">
                        <a:lnSpc>
                          <a:spcPct val="100000"/>
                        </a:lnSpc>
                        <a:spcBef>
                          <a:spcPts val="0"/>
                        </a:spcBef>
                        <a:spcAft>
                          <a:spcPts val="0"/>
                        </a:spcAft>
                        <a:buClr>
                          <a:srgbClr val="000000"/>
                        </a:buClr>
                        <a:buSzPts val="3200"/>
                        <a:buFont typeface="Arial"/>
                        <a:buNone/>
                      </a:pPr>
                      <a:r>
                        <a:rPr b="1" lang="en-US" sz="3200" u="none" cap="none" strike="noStrike">
                          <a:solidFill>
                            <a:srgbClr val="205867"/>
                          </a:solidFill>
                          <a:latin typeface="Arimo"/>
                          <a:ea typeface="Arimo"/>
                          <a:cs typeface="Arimo"/>
                          <a:sym typeface="Arimo"/>
                        </a:rPr>
                        <a:t>Consideration</a:t>
                      </a:r>
                      <a:endParaRPr b="1" sz="3200" u="none" cap="none" strike="noStrike">
                        <a:solidFill>
                          <a:srgbClr val="205867"/>
                        </a:solidFill>
                        <a:latin typeface="Arimo"/>
                        <a:ea typeface="Arimo"/>
                        <a:cs typeface="Arimo"/>
                        <a:sym typeface="Arimo"/>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3200"/>
                        <a:buFont typeface="Arial"/>
                        <a:buNone/>
                      </a:pPr>
                      <a:r>
                        <a:rPr b="1" lang="en-US" sz="3200" u="none" cap="none" strike="noStrike">
                          <a:solidFill>
                            <a:srgbClr val="205867"/>
                          </a:solidFill>
                          <a:latin typeface="Arimo"/>
                          <a:ea typeface="Arimo"/>
                          <a:cs typeface="Arimo"/>
                          <a:sym typeface="Arimo"/>
                        </a:rPr>
                        <a:t>Clinical Presentation</a:t>
                      </a:r>
                      <a:endParaRPr b="1" sz="3200" u="none" cap="none" strike="noStrike">
                        <a:solidFill>
                          <a:srgbClr val="205867"/>
                        </a:solidFill>
                        <a:latin typeface="Arimo"/>
                        <a:ea typeface="Arimo"/>
                        <a:cs typeface="Arimo"/>
                        <a:sym typeface="Arimo"/>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3200"/>
                        <a:buFont typeface="Arial"/>
                        <a:buNone/>
                      </a:pPr>
                      <a:r>
                        <a:rPr b="1" lang="en-US" sz="3200" u="none" cap="none" strike="noStrike">
                          <a:solidFill>
                            <a:srgbClr val="205867"/>
                          </a:solidFill>
                          <a:latin typeface="Arimo"/>
                          <a:ea typeface="Arimo"/>
                          <a:cs typeface="Arimo"/>
                          <a:sym typeface="Arimo"/>
                        </a:rPr>
                        <a:t>Diagnostic Criteria</a:t>
                      </a:r>
                      <a:endParaRPr b="1" sz="3200" u="none" cap="none" strike="noStrike">
                        <a:solidFill>
                          <a:srgbClr val="205867"/>
                        </a:solidFill>
                        <a:latin typeface="Arimo"/>
                        <a:ea typeface="Arimo"/>
                        <a:cs typeface="Arimo"/>
                        <a:sym typeface="Arimo"/>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3200"/>
                        <a:buFont typeface="Arial"/>
                        <a:buNone/>
                      </a:pPr>
                      <a:r>
                        <a:rPr b="1" lang="en-US" sz="3200" u="none" cap="none" strike="noStrike">
                          <a:solidFill>
                            <a:srgbClr val="205867"/>
                          </a:solidFill>
                          <a:latin typeface="Arimo"/>
                          <a:ea typeface="Arimo"/>
                          <a:cs typeface="Arimo"/>
                          <a:sym typeface="Arimo"/>
                        </a:rPr>
                        <a:t>Unique Features</a:t>
                      </a:r>
                      <a:endParaRPr b="1" sz="3200" u="none" cap="none" strike="noStrike">
                        <a:solidFill>
                          <a:srgbClr val="205867"/>
                        </a:solidFill>
                        <a:latin typeface="Arimo"/>
                        <a:ea typeface="Arimo"/>
                        <a:cs typeface="Arimo"/>
                        <a:sym typeface="Arimo"/>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735075">
                <a:tc>
                  <a:txBody>
                    <a:bodyPr/>
                    <a:lstStyle/>
                    <a:p>
                      <a:pPr indent="0" lvl="0" marL="0" marR="0" rtl="0" algn="l">
                        <a:lnSpc>
                          <a:spcPct val="100000"/>
                        </a:lnSpc>
                        <a:spcBef>
                          <a:spcPts val="0"/>
                        </a:spcBef>
                        <a:spcAft>
                          <a:spcPts val="0"/>
                        </a:spcAft>
                        <a:buClr>
                          <a:srgbClr val="000000"/>
                        </a:buClr>
                        <a:buSzPts val="3200"/>
                        <a:buFont typeface="Arial"/>
                        <a:buNone/>
                      </a:pPr>
                      <a:r>
                        <a:rPr b="1" lang="en-US" sz="3200" u="none" cap="none" strike="noStrike">
                          <a:solidFill>
                            <a:srgbClr val="205867"/>
                          </a:solidFill>
                          <a:latin typeface="Arimo"/>
                          <a:ea typeface="Arimo"/>
                          <a:cs typeface="Arimo"/>
                          <a:sym typeface="Arimo"/>
                        </a:rPr>
                        <a:t>Inadequate Volume</a:t>
                      </a:r>
                      <a:endParaRPr b="1"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Persistent signs of dehydration</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Clinical assessment, inadequate ORS intake</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Underestimation of fluid needs; lack of caregiver education</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120175">
                <a:tc>
                  <a:txBody>
                    <a:bodyPr/>
                    <a:lstStyle/>
                    <a:p>
                      <a:pPr indent="0" lvl="0" marL="0" marR="0" rtl="0" algn="l">
                        <a:lnSpc>
                          <a:spcPct val="100000"/>
                        </a:lnSpc>
                        <a:spcBef>
                          <a:spcPts val="0"/>
                        </a:spcBef>
                        <a:spcAft>
                          <a:spcPts val="0"/>
                        </a:spcAft>
                        <a:buClr>
                          <a:srgbClr val="000000"/>
                        </a:buClr>
                        <a:buSzPts val="3200"/>
                        <a:buFont typeface="Arial"/>
                        <a:buNone/>
                      </a:pPr>
                      <a:r>
                        <a:rPr b="1" lang="en-US" sz="3200" u="none" cap="none" strike="noStrike">
                          <a:solidFill>
                            <a:srgbClr val="205867"/>
                          </a:solidFill>
                          <a:latin typeface="Arimo"/>
                          <a:ea typeface="Arimo"/>
                          <a:cs typeface="Arimo"/>
                          <a:sym typeface="Arimo"/>
                        </a:rPr>
                        <a:t>Incorrect Preparation</a:t>
                      </a:r>
                      <a:endParaRPr b="1"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Suboptimal rehydration, electrolyte imbalance</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Incorrect ORS solution concentration</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Risks of hypernatremia or hyponatremia; education deficit</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089975">
                <a:tc>
                  <a:txBody>
                    <a:bodyPr/>
                    <a:lstStyle/>
                    <a:p>
                      <a:pPr indent="0" lvl="0" marL="0" marR="0" rtl="0" algn="l">
                        <a:lnSpc>
                          <a:spcPct val="100000"/>
                        </a:lnSpc>
                        <a:spcBef>
                          <a:spcPts val="0"/>
                        </a:spcBef>
                        <a:spcAft>
                          <a:spcPts val="0"/>
                        </a:spcAft>
                        <a:buClr>
                          <a:srgbClr val="000000"/>
                        </a:buClr>
                        <a:buSzPts val="3200"/>
                        <a:buFont typeface="Arial"/>
                        <a:buNone/>
                      </a:pPr>
                      <a:r>
                        <a:rPr b="1" lang="en-US" sz="3200" u="none" cap="none" strike="noStrike">
                          <a:solidFill>
                            <a:srgbClr val="205867"/>
                          </a:solidFill>
                          <a:latin typeface="Arimo"/>
                          <a:ea typeface="Arimo"/>
                          <a:cs typeface="Arimo"/>
                          <a:sym typeface="Arimo"/>
                        </a:rPr>
                        <a:t>Delayed Initiation</a:t>
                      </a:r>
                      <a:endParaRPr b="1"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Increased dehydration severity</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Late start of ORS relative to diarrhea onset</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Worsened outcomes due to delayed rehydration efforts</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635550">
                <a:tc>
                  <a:txBody>
                    <a:bodyPr/>
                    <a:lstStyle/>
                    <a:p>
                      <a:pPr indent="0" lvl="0" marL="0" marR="0" rtl="0" algn="l">
                        <a:lnSpc>
                          <a:spcPct val="100000"/>
                        </a:lnSpc>
                        <a:spcBef>
                          <a:spcPts val="0"/>
                        </a:spcBef>
                        <a:spcAft>
                          <a:spcPts val="0"/>
                        </a:spcAft>
                        <a:buClr>
                          <a:srgbClr val="000000"/>
                        </a:buClr>
                        <a:buSzPts val="3200"/>
                        <a:buFont typeface="Arial"/>
                        <a:buNone/>
                      </a:pPr>
                      <a:r>
                        <a:rPr b="1" lang="en-US" sz="3200" u="none" cap="none" strike="noStrike">
                          <a:solidFill>
                            <a:srgbClr val="205867"/>
                          </a:solidFill>
                          <a:latin typeface="Arimo"/>
                          <a:ea typeface="Arimo"/>
                          <a:cs typeface="Arimo"/>
                          <a:sym typeface="Arimo"/>
                        </a:rPr>
                        <a:t>Insufficient Frequency of Administration</a:t>
                      </a:r>
                      <a:endParaRPr b="1"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Ongoing dehydration symptoms</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Infrequent ORS administration</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3200"/>
                        <a:buFont typeface="Arial"/>
                        <a:buNone/>
                      </a:pPr>
                      <a:r>
                        <a:rPr lang="en-US" sz="3200" u="none" cap="none" strike="noStrike">
                          <a:solidFill>
                            <a:srgbClr val="205867"/>
                          </a:solidFill>
                          <a:latin typeface="Arimo"/>
                          <a:ea typeface="Arimo"/>
                          <a:cs typeface="Arimo"/>
                          <a:sym typeface="Arimo"/>
                        </a:rPr>
                        <a:t>Failure to match ORS administration with ongoing fluid losses</a:t>
                      </a:r>
                      <a:endParaRPr sz="3200" u="none" cap="none" strike="noStrike">
                        <a:solidFill>
                          <a:srgbClr val="205867"/>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50" name="Google Shape;250;p16"/>
          <p:cNvSpPr txBox="1"/>
          <p:nvPr/>
        </p:nvSpPr>
        <p:spPr>
          <a:xfrm>
            <a:off x="408562" y="203487"/>
            <a:ext cx="17451420" cy="1061829"/>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Complications related to ORS administration</a:t>
            </a:r>
            <a:endParaRPr b="1" i="0" sz="6900" u="none" cap="none" strike="noStrike">
              <a:solidFill>
                <a:srgbClr val="F37221"/>
              </a:solidFill>
              <a:latin typeface="Alice"/>
              <a:ea typeface="Alice"/>
              <a:cs typeface="Alice"/>
              <a:sym typeface="Alic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17"/>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260" name="Google Shape;260;p17"/>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Challenges with ORS use in India</a:t>
            </a:r>
            <a:endParaRPr b="1" i="0" sz="6900" u="none" cap="none" strike="noStrike">
              <a:solidFill>
                <a:srgbClr val="F37221"/>
              </a:solidFill>
              <a:latin typeface="Alice"/>
              <a:ea typeface="Alice"/>
              <a:cs typeface="Alice"/>
              <a:sym typeface="Alice"/>
            </a:endParaRPr>
          </a:p>
        </p:txBody>
      </p:sp>
      <p:sp>
        <p:nvSpPr>
          <p:cNvPr id="261" name="Google Shape;261;p17"/>
          <p:cNvSpPr txBox="1"/>
          <p:nvPr/>
        </p:nvSpPr>
        <p:spPr>
          <a:xfrm>
            <a:off x="1553850" y="9190501"/>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262" name="Google Shape;262;p17"/>
          <p:cNvSpPr txBox="1"/>
          <p:nvPr/>
        </p:nvSpPr>
        <p:spPr>
          <a:xfrm>
            <a:off x="544749" y="1822978"/>
            <a:ext cx="16737031" cy="7632828"/>
          </a:xfrm>
          <a:prstGeom prst="rect">
            <a:avLst/>
          </a:prstGeom>
          <a:noFill/>
          <a:ln>
            <a:noFill/>
          </a:ln>
        </p:spPr>
        <p:txBody>
          <a:bodyPr anchorCtr="0" anchor="t" bIns="91425" lIns="91425" spcFirstLastPara="1" rIns="91425" wrap="square" tIns="91425">
            <a:spAutoFit/>
          </a:bodyPr>
          <a:lstStyle/>
          <a:p>
            <a:pPr indent="-393700" lvl="0" marL="457200" marR="0" rtl="0" algn="l">
              <a:lnSpc>
                <a:spcPct val="100000"/>
              </a:lnSpc>
              <a:spcBef>
                <a:spcPts val="0"/>
              </a:spcBef>
              <a:spcAft>
                <a:spcPts val="0"/>
              </a:spcAft>
              <a:buClr>
                <a:schemeClr val="dk2"/>
              </a:buClr>
              <a:buSzPts val="2600"/>
              <a:buFont typeface="Arimo"/>
              <a:buChar char="●"/>
            </a:pPr>
            <a:r>
              <a:rPr b="0" i="0" lang="en-US" sz="4300" u="none" cap="none" strike="noStrike">
                <a:solidFill>
                  <a:srgbClr val="205867"/>
                </a:solidFill>
                <a:latin typeface="Arimo"/>
                <a:ea typeface="Arimo"/>
                <a:cs typeface="Arimo"/>
                <a:sym typeface="Arimo"/>
              </a:rPr>
              <a:t>In India, NFHS 5 data (2019 – 2021) states that usage of ORS during diarrhea is 60.6%</a:t>
            </a:r>
            <a:endParaRPr/>
          </a:p>
          <a:p>
            <a:pPr indent="-393700" lvl="0" marL="457200" marR="0" rtl="0" algn="l">
              <a:lnSpc>
                <a:spcPct val="100000"/>
              </a:lnSpc>
              <a:spcBef>
                <a:spcPts val="0"/>
              </a:spcBef>
              <a:spcAft>
                <a:spcPts val="0"/>
              </a:spcAft>
              <a:buClr>
                <a:schemeClr val="dk2"/>
              </a:buClr>
              <a:buSzPts val="2600"/>
              <a:buFont typeface="Arimo"/>
              <a:buChar char="●"/>
            </a:pPr>
            <a:r>
              <a:rPr b="0" i="0" lang="en-US" sz="4300" u="none" cap="none" strike="noStrike">
                <a:solidFill>
                  <a:srgbClr val="205867"/>
                </a:solidFill>
                <a:latin typeface="Arimo"/>
                <a:ea typeface="Arimo"/>
                <a:cs typeface="Arimo"/>
                <a:sym typeface="Arimo"/>
              </a:rPr>
              <a:t>Use continues to be low, despite massive efforts by government and NGOs over years.</a:t>
            </a:r>
            <a:endParaRPr/>
          </a:p>
          <a:p>
            <a:pPr indent="-393700" lvl="0" marL="457200" marR="0" rtl="0" algn="l">
              <a:lnSpc>
                <a:spcPct val="100000"/>
              </a:lnSpc>
              <a:spcBef>
                <a:spcPts val="0"/>
              </a:spcBef>
              <a:spcAft>
                <a:spcPts val="0"/>
              </a:spcAft>
              <a:buClr>
                <a:schemeClr val="dk2"/>
              </a:buClr>
              <a:buSzPts val="2600"/>
              <a:buFont typeface="Arimo"/>
              <a:buChar char="●"/>
            </a:pPr>
            <a:r>
              <a:rPr b="0" i="0" lang="en-US" sz="4300" u="none" cap="none" strike="noStrike">
                <a:solidFill>
                  <a:srgbClr val="205867"/>
                </a:solidFill>
                <a:latin typeface="Arimo"/>
                <a:ea typeface="Arimo"/>
                <a:cs typeface="Arimo"/>
                <a:sym typeface="Arimo"/>
              </a:rPr>
              <a:t>Lack of awareness among public and basic health workers at grass root level </a:t>
            </a:r>
            <a:endParaRPr/>
          </a:p>
          <a:p>
            <a:pPr indent="-393700" lvl="0" marL="457200" marR="0" rtl="0" algn="l">
              <a:lnSpc>
                <a:spcPct val="100000"/>
              </a:lnSpc>
              <a:spcBef>
                <a:spcPts val="0"/>
              </a:spcBef>
              <a:spcAft>
                <a:spcPts val="0"/>
              </a:spcAft>
              <a:buClr>
                <a:schemeClr val="dk2"/>
              </a:buClr>
              <a:buSzPts val="2600"/>
              <a:buFont typeface="Arimo"/>
              <a:buChar char="●"/>
            </a:pPr>
            <a:r>
              <a:rPr b="0" i="0" lang="en-US" sz="4300" u="none" cap="none" strike="noStrike">
                <a:solidFill>
                  <a:srgbClr val="205867"/>
                </a:solidFill>
                <a:latin typeface="Arimo"/>
                <a:ea typeface="Arimo"/>
                <a:cs typeface="Arimo"/>
                <a:sym typeface="Arimo"/>
              </a:rPr>
              <a:t>Often pharmacies do not stock ORS because of low profit margin</a:t>
            </a:r>
            <a:endParaRPr/>
          </a:p>
          <a:p>
            <a:pPr indent="-393700" lvl="0" marL="457200" marR="0" rtl="0" algn="l">
              <a:lnSpc>
                <a:spcPct val="100000"/>
              </a:lnSpc>
              <a:spcBef>
                <a:spcPts val="0"/>
              </a:spcBef>
              <a:spcAft>
                <a:spcPts val="0"/>
              </a:spcAft>
              <a:buClr>
                <a:schemeClr val="dk2"/>
              </a:buClr>
              <a:buSzPts val="2600"/>
              <a:buFont typeface="Arimo"/>
              <a:buChar char="●"/>
            </a:pPr>
            <a:r>
              <a:rPr b="0" i="0" lang="en-US" sz="4300" u="none" cap="none" strike="noStrike">
                <a:solidFill>
                  <a:srgbClr val="205867"/>
                </a:solidFill>
                <a:latin typeface="Arimo"/>
                <a:ea typeface="Arimo"/>
                <a:cs typeface="Arimo"/>
                <a:sym typeface="Arimo"/>
              </a:rPr>
              <a:t>Many branded formulations are marketed in name of ORS which do not conform to WHO composition. </a:t>
            </a:r>
            <a:endParaRPr/>
          </a:p>
          <a:p>
            <a:pPr indent="-393700" lvl="0" marL="457200" marR="0" rtl="0" algn="l">
              <a:lnSpc>
                <a:spcPct val="100000"/>
              </a:lnSpc>
              <a:spcBef>
                <a:spcPts val="0"/>
              </a:spcBef>
              <a:spcAft>
                <a:spcPts val="0"/>
              </a:spcAft>
              <a:buClr>
                <a:schemeClr val="dk2"/>
              </a:buClr>
              <a:buSzPts val="2600"/>
              <a:buFont typeface="Arimo"/>
              <a:buChar char="●"/>
            </a:pPr>
            <a:r>
              <a:rPr b="0" i="0" lang="en-US" sz="4300" u="none" cap="none" strike="noStrike">
                <a:solidFill>
                  <a:srgbClr val="205867"/>
                </a:solidFill>
                <a:latin typeface="Arimo"/>
                <a:ea typeface="Arimo"/>
                <a:cs typeface="Arimo"/>
                <a:sym typeface="Arimo"/>
              </a:rPr>
              <a:t>These non-physiologic fluids have either low sodium content or high osmolarity, actually worsening diarrhea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18"/>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272" name="Google Shape;272;p18"/>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Challenges with ORS use in India</a:t>
            </a:r>
            <a:endParaRPr b="1" i="0" sz="6900" u="none" cap="none" strike="noStrike">
              <a:solidFill>
                <a:srgbClr val="F37221"/>
              </a:solidFill>
              <a:latin typeface="Alice"/>
              <a:ea typeface="Alice"/>
              <a:cs typeface="Alice"/>
              <a:sym typeface="Alice"/>
            </a:endParaRPr>
          </a:p>
        </p:txBody>
      </p:sp>
      <p:sp>
        <p:nvSpPr>
          <p:cNvPr id="273" name="Google Shape;273;p18"/>
          <p:cNvSpPr txBox="1"/>
          <p:nvPr/>
        </p:nvSpPr>
        <p:spPr>
          <a:xfrm>
            <a:off x="1553850" y="9188522"/>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274" name="Google Shape;274;p18"/>
          <p:cNvSpPr txBox="1"/>
          <p:nvPr/>
        </p:nvSpPr>
        <p:spPr>
          <a:xfrm>
            <a:off x="408562" y="2004194"/>
            <a:ext cx="16984494" cy="6955720"/>
          </a:xfrm>
          <a:prstGeom prst="rect">
            <a:avLst/>
          </a:prstGeom>
          <a:noFill/>
          <a:ln>
            <a:noFill/>
          </a:ln>
        </p:spPr>
        <p:txBody>
          <a:bodyPr anchorCtr="0" anchor="t" bIns="91425" lIns="91425" spcFirstLastPara="1" rIns="91425" wrap="square" tIns="91425">
            <a:spAutoFit/>
          </a:bodyPr>
          <a:lstStyle/>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ORS is available in powder form while ORS substitutes in market are in attractive liquid ready to drink packs, tablets and drops. </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There is no regulatory mechanism insisting on a single, standard form of ORS sachets throughout the country. </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Palatability of ORS is poor, owing to its citrate content, which however is vital for maintaining the pH. This taste factor forces parents to look for alternatives. </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Parents do insist on intravenous fluids without justifiable indication, expecting early cure but the hospitals do little to refuse such demand on commercial considerations.</a:t>
            </a:r>
            <a:endParaRPr b="0" i="0" sz="3600" u="none" cap="none" strike="noStrike">
              <a:solidFill>
                <a:srgbClr val="205867"/>
              </a:solidFill>
              <a:latin typeface="Arimo"/>
              <a:ea typeface="Arimo"/>
              <a:cs typeface="Arimo"/>
              <a:sym typeface="Arim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9"/>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284" name="Google Shape;284;p19"/>
          <p:cNvSpPr txBox="1"/>
          <p:nvPr/>
        </p:nvSpPr>
        <p:spPr>
          <a:xfrm>
            <a:off x="664766" y="0"/>
            <a:ext cx="15478408"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Optimizing use – IAP recommendations</a:t>
            </a:r>
            <a:endParaRPr b="1" i="0" sz="6900" u="none" cap="none" strike="noStrike">
              <a:solidFill>
                <a:srgbClr val="F37221"/>
              </a:solidFill>
              <a:latin typeface="Alice"/>
              <a:ea typeface="Alice"/>
              <a:cs typeface="Alice"/>
              <a:sym typeface="Alice"/>
            </a:endParaRPr>
          </a:p>
        </p:txBody>
      </p:sp>
      <p:sp>
        <p:nvSpPr>
          <p:cNvPr id="285" name="Google Shape;285;p19"/>
          <p:cNvSpPr txBox="1"/>
          <p:nvPr/>
        </p:nvSpPr>
        <p:spPr>
          <a:xfrm>
            <a:off x="1553850" y="9174172"/>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286" name="Google Shape;286;p19"/>
          <p:cNvSpPr txBox="1"/>
          <p:nvPr/>
        </p:nvSpPr>
        <p:spPr>
          <a:xfrm>
            <a:off x="408562" y="2004194"/>
            <a:ext cx="16984494" cy="6278612"/>
          </a:xfrm>
          <a:prstGeom prst="rect">
            <a:avLst/>
          </a:prstGeom>
          <a:noFill/>
          <a:ln>
            <a:noFill/>
          </a:ln>
        </p:spPr>
        <p:txBody>
          <a:bodyPr anchorCtr="0" anchor="t" bIns="91425" lIns="91425" spcFirstLastPara="1" rIns="91425" wrap="square" tIns="91425">
            <a:spAutoFit/>
          </a:bodyPr>
          <a:lstStyle/>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Ensuring uniform composition of ORS in market for Sachet and readymade solutions, with legally binding regulatory guidelines.</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Popularize the slogan, </a:t>
            </a:r>
            <a:r>
              <a:rPr b="0" i="0" lang="en-US" sz="4400" u="none" cap="none" strike="noStrike">
                <a:solidFill>
                  <a:srgbClr val="205867"/>
                </a:solidFill>
                <a:highlight>
                  <a:srgbClr val="FFFF00"/>
                </a:highlight>
                <a:latin typeface="Arimo"/>
                <a:ea typeface="Arimo"/>
                <a:cs typeface="Arimo"/>
                <a:sym typeface="Arimo"/>
              </a:rPr>
              <a:t>‘One country - one ORS.’</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Declaring ORS as a lifesaving drug</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Making ORS freely available at anganwadis, schools, kirana stores and pharmacies in moisture proof foil packs, clearly specifying that it confirms to WHO composition</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400" u="none" cap="none" strike="noStrike">
                <a:solidFill>
                  <a:srgbClr val="205867"/>
                </a:solidFill>
                <a:latin typeface="Arimo"/>
                <a:ea typeface="Arimo"/>
                <a:cs typeface="Arimo"/>
                <a:sym typeface="Arimo"/>
              </a:rPr>
              <a:t>Diarrhea management and use of ORS may be included in the school curriculum.</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0"/>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296" name="Google Shape;296;p20"/>
          <p:cNvSpPr txBox="1"/>
          <p:nvPr/>
        </p:nvSpPr>
        <p:spPr>
          <a:xfrm>
            <a:off x="664766" y="0"/>
            <a:ext cx="15478408"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Optimizing use – IAP recommendations</a:t>
            </a:r>
            <a:endParaRPr b="1" i="0" sz="6900" u="none" cap="none" strike="noStrike">
              <a:solidFill>
                <a:srgbClr val="F37221"/>
              </a:solidFill>
              <a:latin typeface="Alice"/>
              <a:ea typeface="Alice"/>
              <a:cs typeface="Alice"/>
              <a:sym typeface="Alice"/>
            </a:endParaRPr>
          </a:p>
        </p:txBody>
      </p:sp>
      <p:sp>
        <p:nvSpPr>
          <p:cNvPr id="297" name="Google Shape;297;p20"/>
          <p:cNvSpPr txBox="1"/>
          <p:nvPr/>
        </p:nvSpPr>
        <p:spPr>
          <a:xfrm>
            <a:off x="1411321" y="9125186"/>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298" name="Google Shape;298;p20"/>
          <p:cNvSpPr txBox="1"/>
          <p:nvPr/>
        </p:nvSpPr>
        <p:spPr>
          <a:xfrm>
            <a:off x="347502" y="2048335"/>
            <a:ext cx="17307938" cy="6140112"/>
          </a:xfrm>
          <a:prstGeom prst="rect">
            <a:avLst/>
          </a:prstGeom>
          <a:noFill/>
          <a:ln>
            <a:noFill/>
          </a:ln>
        </p:spPr>
        <p:txBody>
          <a:bodyPr anchorCtr="0" anchor="t" bIns="91425" lIns="91425" spcFirstLastPara="1" rIns="91425" wrap="square" tIns="91425">
            <a:spAutoFit/>
          </a:bodyPr>
          <a:lstStyle/>
          <a:p>
            <a:pPr indent="-571500" lvl="0" marL="635000" marR="0" rtl="0" algn="l">
              <a:lnSpc>
                <a:spcPct val="100000"/>
              </a:lnSpc>
              <a:spcBef>
                <a:spcPts val="0"/>
              </a:spcBef>
              <a:spcAft>
                <a:spcPts val="0"/>
              </a:spcAft>
              <a:buClr>
                <a:schemeClr val="dk2"/>
              </a:buClr>
              <a:buSzPts val="2600"/>
              <a:buFont typeface="Arial"/>
              <a:buChar char="•"/>
            </a:pPr>
            <a:r>
              <a:rPr b="0" i="0" lang="en-US" sz="4300" u="none" cap="none" strike="noStrike">
                <a:solidFill>
                  <a:srgbClr val="205867"/>
                </a:solidFill>
                <a:latin typeface="Arimo"/>
                <a:ea typeface="Arimo"/>
                <a:cs typeface="Arimo"/>
                <a:sym typeface="Arimo"/>
              </a:rPr>
              <a:t>Celebrating IDCF in all education institutes and primary health-care facilities as a mass movement like Pulse Polio Program</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300" u="none" cap="none" strike="noStrike">
                <a:solidFill>
                  <a:srgbClr val="205867"/>
                </a:solidFill>
                <a:latin typeface="Arimo"/>
                <a:ea typeface="Arimo"/>
                <a:cs typeface="Arimo"/>
                <a:sym typeface="Arimo"/>
              </a:rPr>
              <a:t>Persuading industries to take up diarrhea management, manufacturing, distributing and popularising ORS as their corporate social responsibility (CSR). </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300" u="none" cap="none" strike="noStrike">
                <a:solidFill>
                  <a:srgbClr val="205867"/>
                </a:solidFill>
                <a:latin typeface="Arimo"/>
                <a:ea typeface="Arimo"/>
                <a:cs typeface="Arimo"/>
                <a:sym typeface="Arimo"/>
              </a:rPr>
              <a:t>Conducting education programs, refresher courses and workshops to improve and reinforce knowledge of basic health workers as well as practitioners from all systems of medicine. </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300" u="none" cap="none" strike="noStrike">
                <a:solidFill>
                  <a:srgbClr val="205867"/>
                </a:solidFill>
                <a:latin typeface="Arimo"/>
                <a:ea typeface="Arimo"/>
                <a:cs typeface="Arimo"/>
                <a:sym typeface="Arimo"/>
              </a:rPr>
              <a:t>Educating pharmacists and dispensers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DFEC"/>
        </a:solidFill>
      </p:bgPr>
    </p:bg>
    <p:spTree>
      <p:nvGrpSpPr>
        <p:cNvPr id="97" name="Shape 97"/>
        <p:cNvGrpSpPr/>
        <p:nvPr/>
      </p:nvGrpSpPr>
      <p:grpSpPr>
        <a:xfrm>
          <a:off x="0" y="0"/>
          <a:ext cx="0" cy="0"/>
          <a:chOff x="0" y="0"/>
          <a:chExt cx="0" cy="0"/>
        </a:xfrm>
      </p:grpSpPr>
      <p:sp>
        <p:nvSpPr>
          <p:cNvPr id="98" name="Google Shape;98;p2"/>
          <p:cNvSpPr/>
          <p:nvPr/>
        </p:nvSpPr>
        <p:spPr>
          <a:xfrm rot="7685570">
            <a:off x="-2183137" y="-1600538"/>
            <a:ext cx="5252064" cy="5252064"/>
          </a:xfrm>
          <a:custGeom>
            <a:rect b="b" l="l" r="r" t="t"/>
            <a:pathLst>
              <a:path extrusionOk="0" h="7005828" w="7005828">
                <a:moveTo>
                  <a:pt x="0" y="0"/>
                </a:moveTo>
                <a:lnTo>
                  <a:pt x="7005828" y="0"/>
                </a:lnTo>
                <a:lnTo>
                  <a:pt x="7005828" y="7005828"/>
                </a:lnTo>
                <a:lnTo>
                  <a:pt x="0" y="7005828"/>
                </a:lnTo>
                <a:lnTo>
                  <a:pt x="0" y="0"/>
                </a:lnTo>
                <a:close/>
              </a:path>
            </a:pathLst>
          </a:custGeom>
          <a:blipFill rotWithShape="1">
            <a:blip r:embed="rId3">
              <a:alphaModFix/>
            </a:blip>
            <a:stretch>
              <a:fillRect b="0" l="0" r="0" t="0"/>
            </a:stretch>
          </a:blipFill>
          <a:ln>
            <a:noFill/>
          </a:ln>
        </p:spPr>
      </p:sp>
      <p:sp>
        <p:nvSpPr>
          <p:cNvPr id="99" name="Google Shape;99;p2"/>
          <p:cNvSpPr txBox="1"/>
          <p:nvPr/>
        </p:nvSpPr>
        <p:spPr>
          <a:xfrm>
            <a:off x="517832" y="5080190"/>
            <a:ext cx="6113400" cy="1678601"/>
          </a:xfrm>
          <a:prstGeom prst="rect">
            <a:avLst/>
          </a:prstGeom>
          <a:noFill/>
          <a:ln>
            <a:noFill/>
          </a:ln>
        </p:spPr>
        <p:txBody>
          <a:bodyPr anchorCtr="0" anchor="t" bIns="0" lIns="0" spcFirstLastPara="1" rIns="0" wrap="square" tIns="0">
            <a:spAutoFit/>
          </a:bodyPr>
          <a:lstStyle/>
          <a:p>
            <a:pPr indent="0" lvl="0" marL="0" marR="0" rtl="0" algn="l">
              <a:lnSpc>
                <a:spcPct val="201537"/>
              </a:lnSpc>
              <a:spcBef>
                <a:spcPts val="0"/>
              </a:spcBef>
              <a:spcAft>
                <a:spcPts val="0"/>
              </a:spcAft>
              <a:buClr>
                <a:srgbClr val="000000"/>
              </a:buClr>
              <a:buSzPts val="5400"/>
              <a:buFont typeface="Arial"/>
              <a:buNone/>
            </a:pPr>
            <a:r>
              <a:rPr b="0" i="0" lang="en-US" sz="5400" u="none" cap="none" strike="noStrike">
                <a:solidFill>
                  <a:srgbClr val="000000"/>
                </a:solidFill>
                <a:latin typeface="Nunito Sans Black"/>
                <a:ea typeface="Nunito Sans Black"/>
                <a:cs typeface="Nunito Sans Black"/>
                <a:sym typeface="Nunito Sans Black"/>
              </a:rPr>
              <a:t>Dr Santanu Deb </a:t>
            </a:r>
            <a:endParaRPr b="0" i="0" sz="1400" u="none" cap="none" strike="noStrike">
              <a:solidFill>
                <a:srgbClr val="000000"/>
              </a:solidFill>
              <a:latin typeface="Arial"/>
              <a:ea typeface="Arial"/>
              <a:cs typeface="Arial"/>
              <a:sym typeface="Arial"/>
            </a:endParaRPr>
          </a:p>
        </p:txBody>
      </p:sp>
      <p:sp>
        <p:nvSpPr>
          <p:cNvPr id="100" name="Google Shape;100;p2"/>
          <p:cNvSpPr txBox="1"/>
          <p:nvPr/>
        </p:nvSpPr>
        <p:spPr>
          <a:xfrm>
            <a:off x="583306" y="6194107"/>
            <a:ext cx="5735845" cy="932563"/>
          </a:xfrm>
          <a:prstGeom prst="rect">
            <a:avLst/>
          </a:prstGeom>
          <a:noFill/>
          <a:ln>
            <a:noFill/>
          </a:ln>
        </p:spPr>
        <p:txBody>
          <a:bodyPr anchorCtr="0" anchor="t" bIns="0" lIns="0" spcFirstLastPara="1" rIns="0" wrap="square" tIns="0">
            <a:spAutoFit/>
          </a:bodyPr>
          <a:lstStyle/>
          <a:p>
            <a:pPr indent="0" lvl="0" marL="0" marR="0" rtl="0" algn="ctr">
              <a:lnSpc>
                <a:spcPct val="201600"/>
              </a:lnSpc>
              <a:spcBef>
                <a:spcPts val="0"/>
              </a:spcBef>
              <a:spcAft>
                <a:spcPts val="0"/>
              </a:spcAft>
              <a:buClr>
                <a:srgbClr val="000000"/>
              </a:buClr>
              <a:buSzPts val="3000"/>
              <a:buFont typeface="Arial"/>
              <a:buNone/>
            </a:pPr>
            <a:r>
              <a:rPr b="0" i="0" lang="en-US" sz="3000" u="none" cap="none" strike="noStrike">
                <a:solidFill>
                  <a:srgbClr val="000000"/>
                </a:solidFill>
                <a:latin typeface="Nunito Sans Black"/>
                <a:ea typeface="Nunito Sans Black"/>
                <a:cs typeface="Nunito Sans Black"/>
                <a:sym typeface="Nunito Sans Black"/>
              </a:rPr>
              <a:t>MD FIAP</a:t>
            </a:r>
            <a:endParaRPr b="0" i="0" sz="1400" u="none" cap="none" strike="noStrike">
              <a:solidFill>
                <a:srgbClr val="000000"/>
              </a:solidFill>
              <a:latin typeface="Arial"/>
              <a:ea typeface="Arial"/>
              <a:cs typeface="Arial"/>
              <a:sym typeface="Arial"/>
            </a:endParaRPr>
          </a:p>
        </p:txBody>
      </p:sp>
      <p:sp>
        <p:nvSpPr>
          <p:cNvPr id="101" name="Google Shape;101;p2"/>
          <p:cNvSpPr txBox="1"/>
          <p:nvPr/>
        </p:nvSpPr>
        <p:spPr>
          <a:xfrm>
            <a:off x="479813" y="7126670"/>
            <a:ext cx="5975487" cy="2585323"/>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3000"/>
              <a:buFont typeface="Arial"/>
              <a:buNone/>
            </a:pPr>
            <a:r>
              <a:rPr b="0" i="0" lang="en-US" sz="3000" u="none" cap="none" strike="noStrike">
                <a:solidFill>
                  <a:srgbClr val="000000"/>
                </a:solidFill>
                <a:latin typeface="Nunito Sans Black"/>
                <a:ea typeface="Nunito Sans Black"/>
                <a:cs typeface="Nunito Sans Black"/>
                <a:sym typeface="Nunito Sans Black"/>
              </a:rPr>
              <a:t>Senior Consultant &amp; HoD Pediatrics</a:t>
            </a:r>
            <a:endParaRPr/>
          </a:p>
          <a:p>
            <a:pPr indent="0" lvl="0" marL="0" marR="0" rtl="0" algn="ctr">
              <a:lnSpc>
                <a:spcPct val="140000"/>
              </a:lnSpc>
              <a:spcBef>
                <a:spcPts val="0"/>
              </a:spcBef>
              <a:spcAft>
                <a:spcPts val="0"/>
              </a:spcAft>
              <a:buClr>
                <a:srgbClr val="000000"/>
              </a:buClr>
              <a:buSzPts val="3000"/>
              <a:buFont typeface="Arial"/>
              <a:buNone/>
            </a:pPr>
            <a:r>
              <a:rPr b="0" i="0" lang="en-US" sz="3000" u="none" cap="none" strike="noStrike">
                <a:solidFill>
                  <a:srgbClr val="000000"/>
                </a:solidFill>
                <a:latin typeface="Nunito Sans Black"/>
                <a:ea typeface="Nunito Sans Black"/>
                <a:cs typeface="Nunito Sans Black"/>
                <a:sym typeface="Nunito Sans Black"/>
              </a:rPr>
              <a:t>Nazareth Hospital</a:t>
            </a:r>
            <a:endParaRPr/>
          </a:p>
          <a:p>
            <a:pPr indent="0" lvl="0" marL="0" marR="0" rtl="0" algn="ctr">
              <a:lnSpc>
                <a:spcPct val="140000"/>
              </a:lnSpc>
              <a:spcBef>
                <a:spcPts val="0"/>
              </a:spcBef>
              <a:spcAft>
                <a:spcPts val="0"/>
              </a:spcAft>
              <a:buClr>
                <a:srgbClr val="000000"/>
              </a:buClr>
              <a:buSzPts val="3000"/>
              <a:buFont typeface="Arial"/>
              <a:buNone/>
            </a:pPr>
            <a:r>
              <a:rPr b="0" i="0" lang="en-US" sz="3000" u="none" cap="none" strike="noStrike">
                <a:solidFill>
                  <a:srgbClr val="000000"/>
                </a:solidFill>
                <a:latin typeface="Nunito Sans Black"/>
                <a:ea typeface="Nunito Sans Black"/>
                <a:cs typeface="Nunito Sans Black"/>
                <a:sym typeface="Nunito Sans Black"/>
              </a:rPr>
              <a:t>Shillong</a:t>
            </a:r>
            <a:endParaRPr b="0" i="0" sz="1400" u="none" cap="none" strike="noStrike">
              <a:solidFill>
                <a:srgbClr val="000000"/>
              </a:solidFill>
              <a:latin typeface="Arial"/>
              <a:ea typeface="Arial"/>
              <a:cs typeface="Arial"/>
              <a:sym typeface="Arial"/>
            </a:endParaRPr>
          </a:p>
        </p:txBody>
      </p:sp>
      <p:sp>
        <p:nvSpPr>
          <p:cNvPr id="102" name="Google Shape;102;p2"/>
          <p:cNvSpPr txBox="1"/>
          <p:nvPr/>
        </p:nvSpPr>
        <p:spPr>
          <a:xfrm>
            <a:off x="8924847" y="2520579"/>
            <a:ext cx="9044100" cy="4870564"/>
          </a:xfrm>
          <a:prstGeom prst="rect">
            <a:avLst/>
          </a:prstGeom>
          <a:noFill/>
          <a:ln>
            <a:noFill/>
          </a:ln>
        </p:spPr>
        <p:txBody>
          <a:bodyPr anchorCtr="0" anchor="t" bIns="0" lIns="0" spcFirstLastPara="1" rIns="0" wrap="square" tIns="0">
            <a:spAutoFit/>
          </a:bodyPr>
          <a:lstStyle/>
          <a:p>
            <a:pPr indent="0" lvl="0" marL="0" marR="0" rtl="0" algn="ctr">
              <a:lnSpc>
                <a:spcPct val="140018"/>
              </a:lnSpc>
              <a:spcBef>
                <a:spcPts val="0"/>
              </a:spcBef>
              <a:spcAft>
                <a:spcPts val="0"/>
              </a:spcAft>
              <a:buClr>
                <a:srgbClr val="000000"/>
              </a:buClr>
              <a:buSzPts val="3768"/>
              <a:buFont typeface="Arial"/>
              <a:buNone/>
            </a:pPr>
            <a:r>
              <a:rPr b="0" i="1" lang="en-US" sz="3768" u="none" cap="none" strike="noStrike">
                <a:solidFill>
                  <a:srgbClr val="000000"/>
                </a:solidFill>
                <a:latin typeface="Nunito Sans Black"/>
                <a:ea typeface="Nunito Sans Black"/>
                <a:cs typeface="Nunito Sans Black"/>
                <a:sym typeface="Nunito Sans Black"/>
              </a:rPr>
              <a:t>Dr Santanu Deb, has confirmed that the presentation content is as per mainstream medical guidelines and medical academy guidelines and is not biased or in favor of any individual, group, product, or company.</a:t>
            </a:r>
            <a:endParaRPr b="0" i="1" sz="900" u="none" cap="none" strike="noStrike">
              <a:solidFill>
                <a:srgbClr val="000000"/>
              </a:solidFill>
              <a:latin typeface="Arial"/>
              <a:ea typeface="Arial"/>
              <a:cs typeface="Arial"/>
              <a:sym typeface="Arial"/>
            </a:endParaRPr>
          </a:p>
        </p:txBody>
      </p:sp>
      <p:pic>
        <p:nvPicPr>
          <p:cNvPr id="103" name="Google Shape;103;p2"/>
          <p:cNvPicPr preferRelativeResize="0"/>
          <p:nvPr/>
        </p:nvPicPr>
        <p:blipFill rotWithShape="1">
          <a:blip r:embed="rId4">
            <a:alphaModFix/>
          </a:blip>
          <a:srcRect b="0" l="0" r="0" t="0"/>
          <a:stretch/>
        </p:blipFill>
        <p:spPr>
          <a:xfrm>
            <a:off x="1551213" y="231968"/>
            <a:ext cx="3673929" cy="5051652"/>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1"/>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308" name="Google Shape;308;p21"/>
          <p:cNvSpPr txBox="1"/>
          <p:nvPr/>
        </p:nvSpPr>
        <p:spPr>
          <a:xfrm>
            <a:off x="664766" y="0"/>
            <a:ext cx="15478408"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Optimizing use – IAP recommendations</a:t>
            </a:r>
            <a:endParaRPr b="1" i="0" sz="6900" u="none" cap="none" strike="noStrike">
              <a:solidFill>
                <a:srgbClr val="F37221"/>
              </a:solidFill>
              <a:latin typeface="Alice"/>
              <a:ea typeface="Alice"/>
              <a:cs typeface="Alice"/>
              <a:sym typeface="Alice"/>
            </a:endParaRPr>
          </a:p>
        </p:txBody>
      </p:sp>
      <p:sp>
        <p:nvSpPr>
          <p:cNvPr id="309" name="Google Shape;309;p21"/>
          <p:cNvSpPr txBox="1"/>
          <p:nvPr/>
        </p:nvSpPr>
        <p:spPr>
          <a:xfrm>
            <a:off x="1553850" y="9174172"/>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310" name="Google Shape;310;p21"/>
          <p:cNvSpPr txBox="1"/>
          <p:nvPr/>
        </p:nvSpPr>
        <p:spPr>
          <a:xfrm>
            <a:off x="408562" y="2004194"/>
            <a:ext cx="16984500" cy="4817700"/>
          </a:xfrm>
          <a:prstGeom prst="rect">
            <a:avLst/>
          </a:prstGeom>
          <a:noFill/>
          <a:ln>
            <a:noFill/>
          </a:ln>
        </p:spPr>
        <p:txBody>
          <a:bodyPr anchorCtr="0" anchor="t" bIns="91425" lIns="91425" spcFirstLastPara="1" rIns="91425" wrap="square" tIns="91425">
            <a:spAutoFit/>
          </a:bodyPr>
          <a:lstStyle/>
          <a:p>
            <a:pPr indent="-571500" lvl="0" marL="635000" marR="0" rtl="0" algn="l">
              <a:lnSpc>
                <a:spcPct val="100000"/>
              </a:lnSpc>
              <a:spcBef>
                <a:spcPts val="0"/>
              </a:spcBef>
              <a:spcAft>
                <a:spcPts val="0"/>
              </a:spcAft>
              <a:buClr>
                <a:schemeClr val="dk2"/>
              </a:buClr>
              <a:buSzPts val="2600"/>
              <a:buFont typeface="Arial"/>
              <a:buChar char="•"/>
            </a:pPr>
            <a:r>
              <a:rPr b="0" i="0" lang="en-US" sz="4300" u="none" cap="none" strike="noStrike">
                <a:solidFill>
                  <a:srgbClr val="205867"/>
                </a:solidFill>
                <a:latin typeface="Arimo"/>
                <a:ea typeface="Arimo"/>
                <a:cs typeface="Arimo"/>
                <a:sym typeface="Arimo"/>
              </a:rPr>
              <a:t>Social and electronic media be pressed into action to educate the public on ORS, particularly in the rural areas, with catchy slogans and programs in local language by eminent personalities as brand ambassadors. </a:t>
            </a:r>
            <a:endParaRPr/>
          </a:p>
          <a:p>
            <a:pPr indent="-571500" lvl="0" marL="635000" marR="0" rtl="0" algn="l">
              <a:lnSpc>
                <a:spcPct val="100000"/>
              </a:lnSpc>
              <a:spcBef>
                <a:spcPts val="0"/>
              </a:spcBef>
              <a:spcAft>
                <a:spcPts val="0"/>
              </a:spcAft>
              <a:buClr>
                <a:schemeClr val="dk2"/>
              </a:buClr>
              <a:buSzPts val="2600"/>
              <a:buFont typeface="Arial"/>
              <a:buChar char="•"/>
            </a:pPr>
            <a:r>
              <a:rPr b="0" i="0" lang="en-US" sz="4300" u="none" cap="none" strike="noStrike">
                <a:solidFill>
                  <a:srgbClr val="205867"/>
                </a:solidFill>
                <a:latin typeface="Arimo"/>
                <a:ea typeface="Arimo"/>
                <a:cs typeface="Arimo"/>
                <a:sym typeface="Arimo"/>
              </a:rPr>
              <a:t>Evolving innovative strategies by experts for key behaviour change among stakeholders to establish credibility of ORS for prevention and management of dehydration.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FF"/>
        </a:solidFill>
      </p:bgPr>
    </p:bg>
    <p:spTree>
      <p:nvGrpSpPr>
        <p:cNvPr id="318" name="Shape 318"/>
        <p:cNvGrpSpPr/>
        <p:nvPr/>
      </p:nvGrpSpPr>
      <p:grpSpPr>
        <a:xfrm>
          <a:off x="0" y="0"/>
          <a:ext cx="0" cy="0"/>
          <a:chOff x="0" y="0"/>
          <a:chExt cx="0" cy="0"/>
        </a:xfrm>
      </p:grpSpPr>
      <p:sp>
        <p:nvSpPr>
          <p:cNvPr id="319" name="Google Shape;319;p22"/>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320" name="Google Shape;320;p22"/>
          <p:cNvSpPr txBox="1"/>
          <p:nvPr/>
        </p:nvSpPr>
        <p:spPr>
          <a:xfrm>
            <a:off x="720800" y="474592"/>
            <a:ext cx="14990700" cy="1108200"/>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7200"/>
              <a:buFont typeface="Arial"/>
              <a:buNone/>
            </a:pPr>
            <a:r>
              <a:rPr b="1" i="0" lang="en-US" sz="7200" u="none" cap="none" strike="noStrike">
                <a:solidFill>
                  <a:srgbClr val="F37221"/>
                </a:solidFill>
                <a:latin typeface="Alice"/>
                <a:ea typeface="Alice"/>
                <a:cs typeface="Alice"/>
                <a:sym typeface="Alice"/>
              </a:rPr>
              <a:t>Conclusion</a:t>
            </a:r>
            <a:endParaRPr b="1" i="0" sz="7200" u="none" cap="none" strike="noStrike">
              <a:solidFill>
                <a:srgbClr val="F37221"/>
              </a:solidFill>
              <a:latin typeface="Alice"/>
              <a:ea typeface="Alice"/>
              <a:cs typeface="Alice"/>
              <a:sym typeface="Alice"/>
            </a:endParaRPr>
          </a:p>
        </p:txBody>
      </p:sp>
      <p:sp>
        <p:nvSpPr>
          <p:cNvPr id="321" name="Google Shape;321;p22"/>
          <p:cNvSpPr txBox="1"/>
          <p:nvPr/>
        </p:nvSpPr>
        <p:spPr>
          <a:xfrm>
            <a:off x="720800" y="2252097"/>
            <a:ext cx="15678578" cy="6093976"/>
          </a:xfrm>
          <a:prstGeom prst="rect">
            <a:avLst/>
          </a:prstGeom>
          <a:noFill/>
          <a:ln>
            <a:noFill/>
          </a:ln>
        </p:spPr>
        <p:txBody>
          <a:bodyPr anchorCtr="0" anchor="t" bIns="0" lIns="0" spcFirstLastPara="1" rIns="0" wrap="square" tIns="0">
            <a:spAutoFit/>
          </a:bodyPr>
          <a:lstStyle/>
          <a:p>
            <a:pPr indent="-482600" lvl="1" marL="914400" marR="0" rtl="0" algn="l">
              <a:lnSpc>
                <a:spcPct val="100000"/>
              </a:lnSpc>
              <a:spcBef>
                <a:spcPts val="0"/>
              </a:spcBef>
              <a:spcAft>
                <a:spcPts val="0"/>
              </a:spcAft>
              <a:buClr>
                <a:schemeClr val="dk2"/>
              </a:buClr>
              <a:buSzPts val="4000"/>
              <a:buFont typeface="Arimo"/>
              <a:buChar char="•"/>
            </a:pPr>
            <a:r>
              <a:rPr b="0" i="0" lang="en-US" sz="4400" u="none" cap="none" strike="noStrike">
                <a:solidFill>
                  <a:srgbClr val="205867"/>
                </a:solidFill>
                <a:latin typeface="Arimo"/>
                <a:ea typeface="Arimo"/>
                <a:cs typeface="Arimo"/>
                <a:sym typeface="Arimo"/>
              </a:rPr>
              <a:t>Effective ORS administration is  crucial in managing pediatric diarrhea, preventing dehydration, and minimizing hospitalization rates. </a:t>
            </a:r>
            <a:endParaRPr/>
          </a:p>
          <a:p>
            <a:pPr indent="0" lvl="1" marL="431800" marR="0" rtl="0" algn="l">
              <a:lnSpc>
                <a:spcPct val="100000"/>
              </a:lnSpc>
              <a:spcBef>
                <a:spcPts val="0"/>
              </a:spcBef>
              <a:spcAft>
                <a:spcPts val="0"/>
              </a:spcAft>
              <a:buNone/>
            </a:pPr>
            <a:r>
              <a:t/>
            </a:r>
            <a:endParaRPr b="0" i="0" sz="4400" u="none" cap="none" strike="noStrike">
              <a:solidFill>
                <a:srgbClr val="205867"/>
              </a:solidFill>
              <a:latin typeface="Arimo"/>
              <a:ea typeface="Arimo"/>
              <a:cs typeface="Arimo"/>
              <a:sym typeface="Arimo"/>
            </a:endParaRPr>
          </a:p>
          <a:p>
            <a:pPr indent="-482600" lvl="1" marL="914400" marR="0" rtl="0" algn="l">
              <a:lnSpc>
                <a:spcPct val="100000"/>
              </a:lnSpc>
              <a:spcBef>
                <a:spcPts val="0"/>
              </a:spcBef>
              <a:spcAft>
                <a:spcPts val="0"/>
              </a:spcAft>
              <a:buClr>
                <a:schemeClr val="dk2"/>
              </a:buClr>
              <a:buSzPts val="4000"/>
              <a:buFont typeface="Arimo"/>
              <a:buChar char="•"/>
            </a:pPr>
            <a:r>
              <a:rPr b="0" i="0" lang="en-US" sz="4400" u="none" cap="none" strike="noStrike">
                <a:solidFill>
                  <a:srgbClr val="205867"/>
                </a:solidFill>
                <a:latin typeface="Arimo"/>
                <a:ea typeface="Arimo"/>
                <a:cs typeface="Arimo"/>
                <a:sym typeface="Arimo"/>
              </a:rPr>
              <a:t>By prioritizing education on correct ORS use, customizing hydration strategies, and implementing robust follow-up systems, pediatricians can play a pivotal role in optimizing the therapeutic potential of ORS, ensuring improved outcomes for children suffering from diarrhea.</a:t>
            </a:r>
            <a:endParaRPr b="0" i="0" sz="4400" u="none" cap="none" strike="noStrike">
              <a:solidFill>
                <a:srgbClr val="205867"/>
              </a:solidFill>
              <a:latin typeface="Arimo"/>
              <a:ea typeface="Arimo"/>
              <a:cs typeface="Arimo"/>
              <a:sym typeface="Arimo"/>
            </a:endParaRPr>
          </a:p>
        </p:txBody>
      </p:sp>
      <p:sp>
        <p:nvSpPr>
          <p:cNvPr id="322" name="Google Shape;322;p22"/>
          <p:cNvSpPr txBox="1"/>
          <p:nvPr/>
        </p:nvSpPr>
        <p:spPr>
          <a:xfrm>
            <a:off x="1553850" y="9182013"/>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FF"/>
        </a:solidFill>
      </p:bgPr>
    </p:bg>
    <p:spTree>
      <p:nvGrpSpPr>
        <p:cNvPr id="111" name="Shape 111"/>
        <p:cNvGrpSpPr/>
        <p:nvPr/>
      </p:nvGrpSpPr>
      <p:grpSpPr>
        <a:xfrm>
          <a:off x="0" y="0"/>
          <a:ext cx="0" cy="0"/>
          <a:chOff x="0" y="0"/>
          <a:chExt cx="0" cy="0"/>
        </a:xfrm>
      </p:grpSpPr>
      <p:sp>
        <p:nvSpPr>
          <p:cNvPr id="112" name="Google Shape;112;p4"/>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113" name="Google Shape;113;p4"/>
          <p:cNvSpPr txBox="1"/>
          <p:nvPr/>
        </p:nvSpPr>
        <p:spPr>
          <a:xfrm>
            <a:off x="1032457" y="212274"/>
            <a:ext cx="14990700" cy="1062000"/>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Introduction</a:t>
            </a:r>
            <a:endParaRPr b="1" i="0" sz="6900" u="none" cap="none" strike="noStrike">
              <a:solidFill>
                <a:srgbClr val="F37221"/>
              </a:solidFill>
              <a:latin typeface="Alice"/>
              <a:ea typeface="Alice"/>
              <a:cs typeface="Alice"/>
              <a:sym typeface="Alice"/>
            </a:endParaRPr>
          </a:p>
        </p:txBody>
      </p:sp>
      <p:sp>
        <p:nvSpPr>
          <p:cNvPr id="114" name="Google Shape;114;p4"/>
          <p:cNvSpPr txBox="1"/>
          <p:nvPr/>
        </p:nvSpPr>
        <p:spPr>
          <a:xfrm>
            <a:off x="1317084" y="9145852"/>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115" name="Google Shape;115;p4"/>
          <p:cNvSpPr txBox="1"/>
          <p:nvPr/>
        </p:nvSpPr>
        <p:spPr>
          <a:xfrm>
            <a:off x="669470" y="1732203"/>
            <a:ext cx="16475529" cy="6955720"/>
          </a:xfrm>
          <a:prstGeom prst="rect">
            <a:avLst/>
          </a:prstGeom>
          <a:noFill/>
          <a:ln>
            <a:noFill/>
          </a:ln>
        </p:spPr>
        <p:txBody>
          <a:bodyPr anchorCtr="0" anchor="t" bIns="91425" lIns="91425" spcFirstLastPara="1" rIns="91425" wrap="square" tIns="91425">
            <a:spAutoFit/>
          </a:bodyPr>
          <a:lstStyle/>
          <a:p>
            <a:pPr indent="-393700" lvl="0" marL="457200" marR="0" rtl="0" algn="l">
              <a:lnSpc>
                <a:spcPct val="100000"/>
              </a:lnSpc>
              <a:spcBef>
                <a:spcPts val="0"/>
              </a:spcBef>
              <a:spcAft>
                <a:spcPts val="0"/>
              </a:spcAft>
              <a:buClr>
                <a:schemeClr val="dk2"/>
              </a:buClr>
              <a:buSzPts val="2600"/>
              <a:buFont typeface="Arimo"/>
              <a:buChar char="●"/>
            </a:pPr>
            <a:r>
              <a:rPr b="0" i="0" lang="en-US" sz="4400" u="none" cap="none" strike="noStrike">
                <a:solidFill>
                  <a:srgbClr val="205867"/>
                </a:solidFill>
                <a:latin typeface="Arimo"/>
                <a:ea typeface="Arimo"/>
                <a:cs typeface="Arimo"/>
                <a:sym typeface="Arimo"/>
              </a:rPr>
              <a:t>Oral Rehydration Solutions (ORS) are the mainstay in the management of pediatric diarrhea, offering an effective and safe means to prevent &amp; treat dehydration and promote recovery.</a:t>
            </a:r>
            <a:endParaRPr/>
          </a:p>
          <a:p>
            <a:pPr indent="-393700" lvl="0" marL="457200" marR="0" rtl="0" algn="l">
              <a:lnSpc>
                <a:spcPct val="100000"/>
              </a:lnSpc>
              <a:spcBef>
                <a:spcPts val="0"/>
              </a:spcBef>
              <a:spcAft>
                <a:spcPts val="0"/>
              </a:spcAft>
              <a:buClr>
                <a:schemeClr val="dk2"/>
              </a:buClr>
              <a:buSzPts val="2600"/>
              <a:buFont typeface="Arimo"/>
              <a:buChar char="●"/>
            </a:pPr>
            <a:r>
              <a:rPr b="0" i="0" lang="en-US" sz="4400" u="none" cap="none" strike="noStrike">
                <a:solidFill>
                  <a:srgbClr val="205867"/>
                </a:solidFill>
                <a:latin typeface="Arimo"/>
                <a:ea typeface="Arimo"/>
                <a:cs typeface="Arimo"/>
                <a:sym typeface="Arimo"/>
              </a:rPr>
              <a:t>Oral rehydration salts (ORS) and oral rehydration therapy (ORT), adopted by UNICEF and WHO in the late 1970s, have been successful in helping manage diarrhea among children. </a:t>
            </a:r>
            <a:endParaRPr/>
          </a:p>
          <a:p>
            <a:pPr indent="-393700" lvl="0" marL="457200" marR="0" rtl="0" algn="l">
              <a:lnSpc>
                <a:spcPct val="100000"/>
              </a:lnSpc>
              <a:spcBef>
                <a:spcPts val="0"/>
              </a:spcBef>
              <a:spcAft>
                <a:spcPts val="0"/>
              </a:spcAft>
              <a:buClr>
                <a:schemeClr val="dk2"/>
              </a:buClr>
              <a:buSzPts val="2600"/>
              <a:buFont typeface="Arimo"/>
              <a:buChar char="●"/>
            </a:pPr>
            <a:r>
              <a:rPr b="0" i="0" lang="en-US" sz="4400" u="none" cap="none" strike="noStrike">
                <a:solidFill>
                  <a:srgbClr val="205867"/>
                </a:solidFill>
                <a:latin typeface="Arimo"/>
                <a:ea typeface="Arimo"/>
                <a:cs typeface="Arimo"/>
                <a:sym typeface="Arimo"/>
              </a:rPr>
              <a:t>It is estimated that in the 1990s, more than 1 million deaths related to diarrhea may have been prevented each year, largely attributable to the promotion and use of these therapies. </a:t>
            </a:r>
            <a:endParaRPr b="0" i="0" sz="4400" u="none" cap="none" strike="noStrike">
              <a:solidFill>
                <a:srgbClr val="205867"/>
              </a:solidFill>
              <a:latin typeface="Arimo"/>
              <a:ea typeface="Arimo"/>
              <a:cs typeface="Arimo"/>
              <a:sym typeface="Arim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5"/>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125" name="Google Shape;125;p5"/>
          <p:cNvSpPr txBox="1"/>
          <p:nvPr/>
        </p:nvSpPr>
        <p:spPr>
          <a:xfrm>
            <a:off x="1032457" y="310248"/>
            <a:ext cx="14990700" cy="1062000"/>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Introduction</a:t>
            </a:r>
            <a:endParaRPr b="1" i="0" sz="6900" u="none" cap="none" strike="noStrike">
              <a:solidFill>
                <a:srgbClr val="F37221"/>
              </a:solidFill>
              <a:latin typeface="Alice"/>
              <a:ea typeface="Alice"/>
              <a:cs typeface="Alice"/>
              <a:sym typeface="Alice"/>
            </a:endParaRPr>
          </a:p>
        </p:txBody>
      </p:sp>
      <p:sp>
        <p:nvSpPr>
          <p:cNvPr id="126" name="Google Shape;126;p5"/>
          <p:cNvSpPr txBox="1"/>
          <p:nvPr/>
        </p:nvSpPr>
        <p:spPr>
          <a:xfrm>
            <a:off x="1553850" y="9174172"/>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127" name="Google Shape;127;p5"/>
          <p:cNvSpPr txBox="1"/>
          <p:nvPr/>
        </p:nvSpPr>
        <p:spPr>
          <a:xfrm>
            <a:off x="669470" y="1830177"/>
            <a:ext cx="16475529" cy="4924395"/>
          </a:xfrm>
          <a:prstGeom prst="rect">
            <a:avLst/>
          </a:prstGeom>
          <a:noFill/>
          <a:ln>
            <a:noFill/>
          </a:ln>
        </p:spPr>
        <p:txBody>
          <a:bodyPr anchorCtr="0" anchor="t" bIns="91425" lIns="91425" spcFirstLastPara="1" rIns="91425" wrap="square" tIns="91425">
            <a:spAutoFit/>
          </a:bodyPr>
          <a:lstStyle/>
          <a:p>
            <a:pPr indent="-393700" lvl="0" marL="457200" marR="0" rtl="0" algn="l">
              <a:lnSpc>
                <a:spcPct val="100000"/>
              </a:lnSpc>
              <a:spcBef>
                <a:spcPts val="0"/>
              </a:spcBef>
              <a:spcAft>
                <a:spcPts val="0"/>
              </a:spcAft>
              <a:buClr>
                <a:schemeClr val="dk2"/>
              </a:buClr>
              <a:buSzPts val="2600"/>
              <a:buFont typeface="Arimo"/>
              <a:buChar char="●"/>
            </a:pPr>
            <a:r>
              <a:rPr b="0" i="0" lang="en-US" sz="4400" u="none" cap="none" strike="noStrike">
                <a:solidFill>
                  <a:srgbClr val="205867"/>
                </a:solidFill>
                <a:latin typeface="Arimo"/>
                <a:ea typeface="Arimo"/>
                <a:cs typeface="Arimo"/>
                <a:sym typeface="Arimo"/>
              </a:rPr>
              <a:t>Today, however, there are indications that in some countries knowledge and use of appropriate home therapies to successfully manage diarrhea, including ORT, may be declining. </a:t>
            </a:r>
            <a:endParaRPr/>
          </a:p>
          <a:p>
            <a:pPr indent="-393700" lvl="0" marL="457200" marR="0" rtl="0" algn="l">
              <a:lnSpc>
                <a:spcPct val="100000"/>
              </a:lnSpc>
              <a:spcBef>
                <a:spcPts val="0"/>
              </a:spcBef>
              <a:spcAft>
                <a:spcPts val="0"/>
              </a:spcAft>
              <a:buClr>
                <a:schemeClr val="dk2"/>
              </a:buClr>
              <a:buSzPts val="2600"/>
              <a:buFont typeface="Arimo"/>
              <a:buChar char="●"/>
            </a:pPr>
            <a:r>
              <a:rPr b="0" i="0" lang="en-US" sz="4400" u="none" cap="none" strike="noStrike">
                <a:solidFill>
                  <a:srgbClr val="205867"/>
                </a:solidFill>
                <a:latin typeface="Arimo"/>
                <a:ea typeface="Arimo"/>
                <a:cs typeface="Arimo"/>
                <a:sym typeface="Arimo"/>
              </a:rPr>
              <a:t>This segment highlights the pivotal role of ORS, addressing the red flag of inadequate administration, and underscoring the need for pediatricians to optimize its use in clinical practice.</a:t>
            </a:r>
            <a:endParaRPr b="0" i="0" sz="4400" u="none" cap="none" strike="noStrike">
              <a:solidFill>
                <a:srgbClr val="205867"/>
              </a:solidFill>
              <a:latin typeface="Arimo"/>
              <a:ea typeface="Arimo"/>
              <a:cs typeface="Arimo"/>
              <a:sym typeface="Arim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6"/>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137" name="Google Shape;137;p6"/>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Why is ORS so important in diarrhea?</a:t>
            </a:r>
            <a:endParaRPr b="1" i="0" sz="6900" u="none" cap="none" strike="noStrike">
              <a:solidFill>
                <a:srgbClr val="F37221"/>
              </a:solidFill>
              <a:latin typeface="Alice"/>
              <a:ea typeface="Alice"/>
              <a:cs typeface="Alice"/>
              <a:sym typeface="Alice"/>
            </a:endParaRPr>
          </a:p>
        </p:txBody>
      </p:sp>
      <p:sp>
        <p:nvSpPr>
          <p:cNvPr id="138" name="Google Shape;138;p6"/>
          <p:cNvSpPr txBox="1"/>
          <p:nvPr/>
        </p:nvSpPr>
        <p:spPr>
          <a:xfrm>
            <a:off x="1553850" y="9166508"/>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139" name="Google Shape;139;p6"/>
          <p:cNvSpPr txBox="1"/>
          <p:nvPr/>
        </p:nvSpPr>
        <p:spPr>
          <a:xfrm>
            <a:off x="1355270" y="1775586"/>
            <a:ext cx="16475529" cy="7132692"/>
          </a:xfrm>
          <a:prstGeom prst="rect">
            <a:avLst/>
          </a:prstGeom>
          <a:noFill/>
          <a:ln>
            <a:noFill/>
          </a:ln>
        </p:spPr>
        <p:txBody>
          <a:bodyPr anchorCtr="0" anchor="t" bIns="91425" lIns="91425" spcFirstLastPara="1" rIns="91425" wrap="square" tIns="91425">
            <a:spAutoFit/>
          </a:bodyPr>
          <a:lstStyle/>
          <a:p>
            <a:pPr indent="0" lvl="0" marL="63500" marR="0" rtl="0" algn="l">
              <a:lnSpc>
                <a:spcPct val="150000"/>
              </a:lnSpc>
              <a:spcBef>
                <a:spcPts val="0"/>
              </a:spcBef>
              <a:spcAft>
                <a:spcPts val="0"/>
              </a:spcAft>
              <a:buNone/>
            </a:pPr>
            <a:r>
              <a:rPr b="0" i="0" lang="en-US" sz="4300" u="none" cap="none" strike="noStrike">
                <a:solidFill>
                  <a:srgbClr val="205867"/>
                </a:solidFill>
                <a:latin typeface="Arimo"/>
                <a:ea typeface="Arimo"/>
                <a:cs typeface="Arimo"/>
                <a:sym typeface="Arimo"/>
              </a:rPr>
              <a:t>1. Treats dehydration by –</a:t>
            </a:r>
            <a:endParaRPr/>
          </a:p>
          <a:p>
            <a:pPr indent="-393700" lvl="2" marL="457200" marR="0" rtl="0" algn="l">
              <a:lnSpc>
                <a:spcPct val="150000"/>
              </a:lnSpc>
              <a:spcBef>
                <a:spcPts val="0"/>
              </a:spcBef>
              <a:spcAft>
                <a:spcPts val="0"/>
              </a:spcAft>
              <a:buClr>
                <a:schemeClr val="dk2"/>
              </a:buClr>
              <a:buSzPts val="2600"/>
              <a:buFont typeface="Arimo"/>
              <a:buChar char="●"/>
            </a:pPr>
            <a:r>
              <a:rPr b="0" i="0" lang="en-US" sz="4300" u="none" cap="none" strike="noStrike">
                <a:solidFill>
                  <a:srgbClr val="205867"/>
                </a:solidFill>
                <a:latin typeface="Arimo"/>
                <a:ea typeface="Arimo"/>
                <a:cs typeface="Arimo"/>
                <a:sym typeface="Arimo"/>
              </a:rPr>
              <a:t>Replacing the lost fluids</a:t>
            </a:r>
            <a:endParaRPr/>
          </a:p>
          <a:p>
            <a:pPr indent="-393700" lvl="5" marL="457200" marR="0" rtl="0" algn="l">
              <a:lnSpc>
                <a:spcPct val="150000"/>
              </a:lnSpc>
              <a:spcBef>
                <a:spcPts val="0"/>
              </a:spcBef>
              <a:spcAft>
                <a:spcPts val="0"/>
              </a:spcAft>
              <a:buClr>
                <a:schemeClr val="dk2"/>
              </a:buClr>
              <a:buSzPts val="2600"/>
              <a:buFont typeface="Arimo"/>
              <a:buChar char="●"/>
            </a:pPr>
            <a:r>
              <a:rPr b="0" i="0" lang="en-US" sz="4300" u="none" cap="none" strike="noStrike">
                <a:solidFill>
                  <a:srgbClr val="205867"/>
                </a:solidFill>
                <a:latin typeface="Arimo"/>
                <a:ea typeface="Arimo"/>
                <a:cs typeface="Arimo"/>
                <a:sym typeface="Arimo"/>
              </a:rPr>
              <a:t>Replacing the lost electrolytes</a:t>
            </a:r>
            <a:endParaRPr/>
          </a:p>
          <a:p>
            <a:pPr indent="0" lvl="5" marL="63500" marR="0" rtl="0" algn="l">
              <a:lnSpc>
                <a:spcPct val="150000"/>
              </a:lnSpc>
              <a:spcBef>
                <a:spcPts val="0"/>
              </a:spcBef>
              <a:spcAft>
                <a:spcPts val="0"/>
              </a:spcAft>
              <a:buNone/>
            </a:pPr>
            <a:r>
              <a:rPr b="0" i="0" lang="en-US" sz="4300" u="none" cap="none" strike="noStrike">
                <a:solidFill>
                  <a:srgbClr val="205867"/>
                </a:solidFill>
                <a:latin typeface="Arimo"/>
                <a:ea typeface="Arimo"/>
                <a:cs typeface="Arimo"/>
                <a:sym typeface="Arimo"/>
              </a:rPr>
              <a:t>2. Prevents dehydration when initiated on time</a:t>
            </a:r>
            <a:endParaRPr/>
          </a:p>
          <a:p>
            <a:pPr indent="0" lvl="5" marL="63500" marR="0" rtl="0" algn="l">
              <a:lnSpc>
                <a:spcPct val="150000"/>
              </a:lnSpc>
              <a:spcBef>
                <a:spcPts val="0"/>
              </a:spcBef>
              <a:spcAft>
                <a:spcPts val="0"/>
              </a:spcAft>
              <a:buNone/>
            </a:pPr>
            <a:r>
              <a:rPr b="0" i="0" lang="en-US" sz="4300" u="none" cap="none" strike="noStrike">
                <a:solidFill>
                  <a:srgbClr val="205867"/>
                </a:solidFill>
                <a:latin typeface="Arimo"/>
                <a:ea typeface="Arimo"/>
                <a:cs typeface="Arimo"/>
                <a:sym typeface="Arimo"/>
              </a:rPr>
              <a:t>3. Provides nutrition &amp; energy in the form of glucose &amp; electrolytes</a:t>
            </a:r>
            <a:endParaRPr/>
          </a:p>
          <a:p>
            <a:pPr indent="0" lvl="5" marL="63500" marR="0" rtl="0" algn="l">
              <a:lnSpc>
                <a:spcPct val="150000"/>
              </a:lnSpc>
              <a:spcBef>
                <a:spcPts val="0"/>
              </a:spcBef>
              <a:spcAft>
                <a:spcPts val="0"/>
              </a:spcAft>
              <a:buNone/>
            </a:pPr>
            <a:r>
              <a:rPr b="0" i="0" lang="en-US" sz="4300" u="none" cap="none" strike="noStrike">
                <a:solidFill>
                  <a:srgbClr val="205867"/>
                </a:solidFill>
                <a:latin typeface="Arimo"/>
                <a:ea typeface="Arimo"/>
                <a:cs typeface="Arimo"/>
                <a:sym typeface="Arimo"/>
              </a:rPr>
              <a:t>4. Prevents need for IV fluids</a:t>
            </a:r>
            <a:endParaRPr/>
          </a:p>
          <a:p>
            <a:pPr indent="0" lvl="5" marL="63500" marR="0" rtl="0" algn="l">
              <a:lnSpc>
                <a:spcPct val="150000"/>
              </a:lnSpc>
              <a:spcBef>
                <a:spcPts val="0"/>
              </a:spcBef>
              <a:spcAft>
                <a:spcPts val="0"/>
              </a:spcAft>
              <a:buNone/>
            </a:pPr>
            <a:r>
              <a:rPr b="0" i="0" lang="en-US" sz="4300" u="none" cap="none" strike="noStrike">
                <a:solidFill>
                  <a:srgbClr val="205867"/>
                </a:solidFill>
                <a:latin typeface="Arimo"/>
                <a:ea typeface="Arimo"/>
                <a:cs typeface="Arimo"/>
                <a:sym typeface="Arimo"/>
              </a:rPr>
              <a:t>5. Prevents need for hospitalization </a:t>
            </a:r>
            <a:endParaRPr b="0" i="0" sz="4300" u="none" cap="none" strike="noStrike">
              <a:solidFill>
                <a:srgbClr val="205867"/>
              </a:solidFill>
              <a:latin typeface="Arimo"/>
              <a:ea typeface="Arimo"/>
              <a:cs typeface="Arimo"/>
              <a:sym typeface="Arim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7"/>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149" name="Google Shape;149;p7"/>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Why is ORS so important in diarrhea?</a:t>
            </a:r>
            <a:endParaRPr b="1" i="0" sz="6900" u="none" cap="none" strike="noStrike">
              <a:solidFill>
                <a:srgbClr val="F37221"/>
              </a:solidFill>
              <a:latin typeface="Alice"/>
              <a:ea typeface="Alice"/>
              <a:cs typeface="Alice"/>
              <a:sym typeface="Alice"/>
            </a:endParaRPr>
          </a:p>
        </p:txBody>
      </p:sp>
      <p:sp>
        <p:nvSpPr>
          <p:cNvPr id="150" name="Google Shape;150;p7"/>
          <p:cNvSpPr txBox="1"/>
          <p:nvPr/>
        </p:nvSpPr>
        <p:spPr>
          <a:xfrm>
            <a:off x="1553850" y="9198975"/>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151" name="Google Shape;151;p7"/>
          <p:cNvSpPr txBox="1"/>
          <p:nvPr/>
        </p:nvSpPr>
        <p:spPr>
          <a:xfrm>
            <a:off x="653142" y="1904701"/>
            <a:ext cx="16475529" cy="7294274"/>
          </a:xfrm>
          <a:prstGeom prst="rect">
            <a:avLst/>
          </a:prstGeom>
          <a:noFill/>
          <a:ln>
            <a:noFill/>
          </a:ln>
        </p:spPr>
        <p:txBody>
          <a:bodyPr anchorCtr="0" anchor="t" bIns="91425" lIns="91425" spcFirstLastPara="1" rIns="91425" wrap="square" tIns="91425">
            <a:spAutoFit/>
          </a:bodyPr>
          <a:lstStyle/>
          <a:p>
            <a:pPr indent="-571500" lvl="0" marL="635000" marR="0" rtl="0" algn="l">
              <a:lnSpc>
                <a:spcPct val="15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Has direct impact on reducing morbidity and mortality</a:t>
            </a:r>
            <a:endParaRPr/>
          </a:p>
          <a:p>
            <a:pPr indent="-571500" lvl="0" marL="635000" marR="0" rtl="0" algn="l">
              <a:lnSpc>
                <a:spcPct val="15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It is cheap, simple &amp; effective</a:t>
            </a:r>
            <a:endParaRPr/>
          </a:p>
          <a:p>
            <a:pPr indent="-571500" lvl="0" marL="635000" marR="0" rtl="0" algn="l">
              <a:lnSpc>
                <a:spcPct val="15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Significantly reduces the out of pocket expenses on diarrhea by the family</a:t>
            </a:r>
            <a:endParaRPr/>
          </a:p>
          <a:p>
            <a:pPr indent="-571500" lvl="0" marL="635000" marR="0" rtl="0" algn="l">
              <a:lnSpc>
                <a:spcPct val="15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Promotes faster recovery</a:t>
            </a:r>
            <a:endParaRPr/>
          </a:p>
          <a:p>
            <a:pPr indent="-571500" lvl="0" marL="635000" marR="0" rtl="0" algn="l">
              <a:lnSpc>
                <a:spcPct val="150000"/>
              </a:lnSpc>
              <a:spcBef>
                <a:spcPts val="0"/>
              </a:spcBef>
              <a:spcAft>
                <a:spcPts val="0"/>
              </a:spcAft>
              <a:buClr>
                <a:schemeClr val="dk2"/>
              </a:buClr>
              <a:buSzPts val="2600"/>
              <a:buFont typeface="Noto Sans Symbols"/>
              <a:buChar char="❖"/>
            </a:pPr>
            <a:r>
              <a:rPr b="0" i="0" lang="en-US" sz="4400" u="none" cap="none" strike="noStrike">
                <a:solidFill>
                  <a:srgbClr val="205867"/>
                </a:solidFill>
                <a:latin typeface="Arimo"/>
                <a:ea typeface="Arimo"/>
                <a:cs typeface="Arimo"/>
                <a:sym typeface="Arimo"/>
              </a:rPr>
              <a:t>ORS alone is an effective treatment for 90 – 95% of acute diarrhea due to any cause </a:t>
            </a:r>
            <a:endParaRPr b="0" i="0" sz="4400" u="none" cap="none" strike="noStrike">
              <a:solidFill>
                <a:srgbClr val="205867"/>
              </a:solidFill>
              <a:latin typeface="Arimo"/>
              <a:ea typeface="Arimo"/>
              <a:cs typeface="Arimo"/>
              <a:sym typeface="Arim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8"/>
          <p:cNvPicPr preferRelativeResize="0"/>
          <p:nvPr/>
        </p:nvPicPr>
        <p:blipFill rotWithShape="1">
          <a:blip r:embed="rId3">
            <a:alphaModFix/>
          </a:blip>
          <a:srcRect b="0" l="0" r="0" t="0"/>
          <a:stretch/>
        </p:blipFill>
        <p:spPr>
          <a:xfrm>
            <a:off x="2098221" y="1519422"/>
            <a:ext cx="14091557" cy="3052120"/>
          </a:xfrm>
          <a:prstGeom prst="rect">
            <a:avLst/>
          </a:prstGeom>
          <a:noFill/>
          <a:ln cap="flat" cmpd="sng" w="9525">
            <a:solidFill>
              <a:schemeClr val="dk1"/>
            </a:solidFill>
            <a:prstDash val="solid"/>
            <a:round/>
            <a:headEnd len="sm" w="sm" type="none"/>
            <a:tailEnd len="sm" w="sm" type="none"/>
          </a:ln>
        </p:spPr>
      </p:pic>
      <p:sp>
        <p:nvSpPr>
          <p:cNvPr id="158" name="Google Shape;158;p8"/>
          <p:cNvSpPr txBox="1"/>
          <p:nvPr/>
        </p:nvSpPr>
        <p:spPr>
          <a:xfrm>
            <a:off x="727978" y="294403"/>
            <a:ext cx="15671400" cy="1062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6900"/>
              <a:buFont typeface="Arial"/>
              <a:buNone/>
            </a:pPr>
            <a:r>
              <a:rPr b="1" i="0" lang="en-US" sz="6900" u="none" cap="none" strike="noStrike">
                <a:solidFill>
                  <a:srgbClr val="F37221"/>
                </a:solidFill>
                <a:latin typeface="Alice"/>
                <a:ea typeface="Alice"/>
                <a:cs typeface="Alice"/>
                <a:sym typeface="Alice"/>
              </a:rPr>
              <a:t>How does ORS work? </a:t>
            </a:r>
            <a:endParaRPr b="1" i="0" sz="6900" u="none" cap="none" strike="noStrike">
              <a:solidFill>
                <a:srgbClr val="F37221"/>
              </a:solidFill>
              <a:latin typeface="Alice"/>
              <a:ea typeface="Alice"/>
              <a:cs typeface="Alice"/>
              <a:sym typeface="Alice"/>
            </a:endParaRPr>
          </a:p>
        </p:txBody>
      </p:sp>
      <p:sp>
        <p:nvSpPr>
          <p:cNvPr id="159" name="Google Shape;159;p8"/>
          <p:cNvSpPr txBox="1"/>
          <p:nvPr/>
        </p:nvSpPr>
        <p:spPr>
          <a:xfrm>
            <a:off x="417443" y="4734561"/>
            <a:ext cx="17152099" cy="4154953"/>
          </a:xfrm>
          <a:prstGeom prst="rect">
            <a:avLst/>
          </a:prstGeom>
          <a:noFill/>
          <a:ln>
            <a:noFill/>
          </a:ln>
        </p:spPr>
        <p:txBody>
          <a:bodyPr anchorCtr="0" anchor="t" bIns="91425" lIns="91425" spcFirstLastPara="1" rIns="91425" wrap="square" tIns="91425">
            <a:spAutoFit/>
          </a:bodyPr>
          <a:lstStyle/>
          <a:p>
            <a:pPr indent="-571500" lvl="0" marL="635000" marR="0" rtl="0" algn="l">
              <a:lnSpc>
                <a:spcPct val="100000"/>
              </a:lnSpc>
              <a:spcBef>
                <a:spcPts val="0"/>
              </a:spcBef>
              <a:spcAft>
                <a:spcPts val="0"/>
              </a:spcAft>
              <a:buClr>
                <a:schemeClr val="dk2"/>
              </a:buClr>
              <a:buSzPts val="2600"/>
              <a:buFont typeface="Noto Sans Symbols"/>
              <a:buChar char="⮚"/>
            </a:pPr>
            <a:r>
              <a:rPr b="0" i="0" lang="en-US" sz="4300" u="none" cap="none" strike="noStrike">
                <a:solidFill>
                  <a:srgbClr val="205867"/>
                </a:solidFill>
                <a:latin typeface="Arimo"/>
                <a:ea typeface="Arimo"/>
                <a:cs typeface="Arimo"/>
                <a:sym typeface="Arimo"/>
              </a:rPr>
              <a:t>If Na</a:t>
            </a:r>
            <a:r>
              <a:rPr b="0" baseline="30000" i="0" lang="en-US" sz="4300" u="none" cap="none" strike="noStrike">
                <a:solidFill>
                  <a:srgbClr val="205867"/>
                </a:solidFill>
                <a:latin typeface="Arimo"/>
                <a:ea typeface="Arimo"/>
                <a:cs typeface="Arimo"/>
                <a:sym typeface="Arimo"/>
              </a:rPr>
              <a:t>+</a:t>
            </a:r>
            <a:r>
              <a:rPr b="0" i="0" lang="en-US" sz="4300" u="none" cap="none" strike="noStrike">
                <a:solidFill>
                  <a:srgbClr val="205867"/>
                </a:solidFill>
                <a:latin typeface="Arimo"/>
                <a:ea typeface="Arimo"/>
                <a:cs typeface="Arimo"/>
                <a:sym typeface="Arimo"/>
              </a:rPr>
              <a:t> and glucose are added to water in the appropriate proportion, glucose linked absorption of Na</a:t>
            </a:r>
            <a:r>
              <a:rPr b="0" baseline="30000" i="0" lang="en-US" sz="4300" u="none" cap="none" strike="noStrike">
                <a:solidFill>
                  <a:srgbClr val="205867"/>
                </a:solidFill>
                <a:latin typeface="Arimo"/>
                <a:ea typeface="Arimo"/>
                <a:cs typeface="Arimo"/>
                <a:sym typeface="Arimo"/>
              </a:rPr>
              <a:t>+</a:t>
            </a:r>
            <a:r>
              <a:rPr b="0" i="0" lang="en-US" sz="4300" u="none" cap="none" strike="noStrike">
                <a:solidFill>
                  <a:srgbClr val="205867"/>
                </a:solidFill>
                <a:latin typeface="Arimo"/>
                <a:ea typeface="Arimo"/>
                <a:cs typeface="Arimo"/>
                <a:sym typeface="Arimo"/>
              </a:rPr>
              <a:t> takes place effectively</a:t>
            </a:r>
            <a:endParaRPr/>
          </a:p>
          <a:p>
            <a:pPr indent="-571500" lvl="0" marL="635000" marR="0" rtl="0" algn="l">
              <a:lnSpc>
                <a:spcPct val="100000"/>
              </a:lnSpc>
              <a:spcBef>
                <a:spcPts val="0"/>
              </a:spcBef>
              <a:spcAft>
                <a:spcPts val="0"/>
              </a:spcAft>
              <a:buClr>
                <a:schemeClr val="dk2"/>
              </a:buClr>
              <a:buSzPts val="2600"/>
              <a:buFont typeface="Noto Sans Symbols"/>
              <a:buChar char="⮚"/>
            </a:pPr>
            <a:r>
              <a:rPr b="0" i="0" lang="en-US" sz="4300" u="none" cap="none" strike="noStrike">
                <a:solidFill>
                  <a:srgbClr val="205867"/>
                </a:solidFill>
                <a:latin typeface="Arimo"/>
                <a:ea typeface="Arimo"/>
                <a:cs typeface="Arimo"/>
                <a:sym typeface="Arimo"/>
              </a:rPr>
              <a:t>ORS optimizes this pathway for quick replacement of losses of water and electrolytes and prevents and treats dehydration till the time effect of CAMP wanes off and all blocked pathways are opened</a:t>
            </a:r>
            <a:endParaRPr b="0" i="0" sz="4300" u="none" cap="none" strike="noStrike">
              <a:solidFill>
                <a:srgbClr val="205867"/>
              </a:solidFill>
              <a:latin typeface="Arimo"/>
              <a:ea typeface="Arimo"/>
              <a:cs typeface="Arimo"/>
              <a:sym typeface="Arimo"/>
            </a:endParaRPr>
          </a:p>
        </p:txBody>
      </p:sp>
      <p:sp>
        <p:nvSpPr>
          <p:cNvPr id="160" name="Google Shape;160;p8"/>
          <p:cNvSpPr txBox="1"/>
          <p:nvPr/>
        </p:nvSpPr>
        <p:spPr>
          <a:xfrm>
            <a:off x="1553849" y="9052533"/>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
                                            <p:txEl>
                                              <p:pRg end="1" st="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9"/>
          <p:cNvSpPr txBox="1"/>
          <p:nvPr/>
        </p:nvSpPr>
        <p:spPr>
          <a:xfrm>
            <a:off x="727978" y="294403"/>
            <a:ext cx="15671400" cy="1062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6900"/>
              <a:buFont typeface="Arial"/>
              <a:buNone/>
            </a:pPr>
            <a:r>
              <a:rPr b="1" i="0" lang="en-US" sz="6900" u="none" cap="none" strike="noStrike">
                <a:solidFill>
                  <a:srgbClr val="F37221"/>
                </a:solidFill>
                <a:latin typeface="Alice"/>
                <a:ea typeface="Alice"/>
                <a:cs typeface="Alice"/>
                <a:sym typeface="Alice"/>
              </a:rPr>
              <a:t>How does ORS work? </a:t>
            </a:r>
            <a:endParaRPr b="1" i="0" sz="6900" u="none" cap="none" strike="noStrike">
              <a:solidFill>
                <a:srgbClr val="F37221"/>
              </a:solidFill>
              <a:latin typeface="Alice"/>
              <a:ea typeface="Alice"/>
              <a:cs typeface="Alice"/>
              <a:sym typeface="Alice"/>
            </a:endParaRPr>
          </a:p>
        </p:txBody>
      </p:sp>
      <p:graphicFrame>
        <p:nvGraphicFramePr>
          <p:cNvPr id="167" name="Google Shape;167;p9"/>
          <p:cNvGraphicFramePr/>
          <p:nvPr/>
        </p:nvGraphicFramePr>
        <p:xfrm>
          <a:off x="1553855" y="1289243"/>
          <a:ext cx="3000000" cy="3000000"/>
        </p:xfrm>
        <a:graphic>
          <a:graphicData uri="http://schemas.openxmlformats.org/drawingml/2006/table">
            <a:tbl>
              <a:tblPr bandRow="1" firstRow="1">
                <a:noFill/>
                <a:tableStyleId>{484191C0-158A-4FAF-973B-DBFECA31C6B8}</a:tableStyleId>
              </a:tblPr>
              <a:tblGrid>
                <a:gridCol w="5052750"/>
                <a:gridCol w="2484775"/>
                <a:gridCol w="8133875"/>
              </a:tblGrid>
              <a:tr h="501575">
                <a:tc gridSpan="3">
                  <a:txBody>
                    <a:bodyPr/>
                    <a:lstStyle/>
                    <a:p>
                      <a:pPr indent="0" lvl="0" marL="0" marR="0" rtl="0" algn="ctr">
                        <a:lnSpc>
                          <a:spcPct val="100000"/>
                        </a:lnSpc>
                        <a:spcBef>
                          <a:spcPts val="0"/>
                        </a:spcBef>
                        <a:spcAft>
                          <a:spcPts val="0"/>
                        </a:spcAft>
                        <a:buNone/>
                      </a:pPr>
                      <a:r>
                        <a:rPr lang="en-US" sz="4400" u="none" cap="none" strike="noStrike">
                          <a:solidFill>
                            <a:schemeClr val="lt1"/>
                          </a:solidFill>
                          <a:latin typeface="Arimo"/>
                          <a:ea typeface="Arimo"/>
                          <a:cs typeface="Arimo"/>
                          <a:sym typeface="Arimo"/>
                        </a:rPr>
                        <a:t>Reduced osmolarity ORS</a:t>
                      </a:r>
                      <a:endParaRPr/>
                    </a:p>
                  </a:txBody>
                  <a:tcPr marT="45725" marB="45725" marR="91450" marL="91450"/>
                </a:tc>
                <a:tc hMerge="1"/>
                <a:tc hMerge="1"/>
              </a:tr>
              <a:tr h="501575">
                <a:tc>
                  <a:txBody>
                    <a:bodyPr/>
                    <a:lstStyle/>
                    <a:p>
                      <a:pPr indent="0" lvl="0" marL="0" marR="0" rtl="0" algn="l">
                        <a:lnSpc>
                          <a:spcPct val="100000"/>
                        </a:lnSpc>
                        <a:spcBef>
                          <a:spcPts val="0"/>
                        </a:spcBef>
                        <a:spcAft>
                          <a:spcPts val="0"/>
                        </a:spcAft>
                        <a:buNone/>
                      </a:pPr>
                      <a:r>
                        <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ctr">
                        <a:lnSpc>
                          <a:spcPct val="100000"/>
                        </a:lnSpc>
                        <a:spcBef>
                          <a:spcPts val="0"/>
                        </a:spcBef>
                        <a:spcAft>
                          <a:spcPts val="0"/>
                        </a:spcAft>
                        <a:buNone/>
                      </a:pPr>
                      <a:r>
                        <a:rPr lang="en-US" sz="4400" u="none" cap="none" strike="noStrike">
                          <a:solidFill>
                            <a:srgbClr val="205867"/>
                          </a:solidFill>
                        </a:rPr>
                        <a:t>mmol/l</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l">
                        <a:lnSpc>
                          <a:spcPct val="100000"/>
                        </a:lnSpc>
                        <a:spcBef>
                          <a:spcPts val="0"/>
                        </a:spcBef>
                        <a:spcAft>
                          <a:spcPts val="0"/>
                        </a:spcAft>
                        <a:buNone/>
                      </a:pPr>
                      <a:r>
                        <a:t/>
                      </a:r>
                      <a:endParaRPr sz="4400" u="none" cap="none" strike="noStrike">
                        <a:solidFill>
                          <a:srgbClr val="205867"/>
                        </a:solidFill>
                        <a:latin typeface="Arimo"/>
                        <a:ea typeface="Arimo"/>
                        <a:cs typeface="Arimo"/>
                        <a:sym typeface="Arimo"/>
                      </a:endParaRPr>
                    </a:p>
                  </a:txBody>
                  <a:tcPr marT="45725" marB="45725" marR="91450" marL="91450"/>
                </a:tc>
              </a:tr>
              <a:tr h="501575">
                <a:tc>
                  <a:txBody>
                    <a:bodyPr/>
                    <a:lstStyle/>
                    <a:p>
                      <a:pPr indent="0" lvl="0" marL="0" marR="0" rtl="0" algn="l">
                        <a:lnSpc>
                          <a:spcPct val="100000"/>
                        </a:lnSpc>
                        <a:spcBef>
                          <a:spcPts val="0"/>
                        </a:spcBef>
                        <a:spcAft>
                          <a:spcPts val="0"/>
                        </a:spcAft>
                        <a:buNone/>
                      </a:pPr>
                      <a:r>
                        <a:rPr lang="en-US" sz="4400" u="none" cap="none" strike="noStrike">
                          <a:solidFill>
                            <a:srgbClr val="205867"/>
                          </a:solidFill>
                        </a:rPr>
                        <a:t>Sodium</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ctr">
                        <a:lnSpc>
                          <a:spcPct val="100000"/>
                        </a:lnSpc>
                        <a:spcBef>
                          <a:spcPts val="0"/>
                        </a:spcBef>
                        <a:spcAft>
                          <a:spcPts val="0"/>
                        </a:spcAft>
                        <a:buNone/>
                      </a:pPr>
                      <a:r>
                        <a:rPr lang="en-US" sz="4400" u="none" cap="none" strike="noStrike">
                          <a:solidFill>
                            <a:srgbClr val="205867"/>
                          </a:solidFill>
                        </a:rPr>
                        <a:t>75</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l">
                        <a:lnSpc>
                          <a:spcPct val="100000"/>
                        </a:lnSpc>
                        <a:spcBef>
                          <a:spcPts val="0"/>
                        </a:spcBef>
                        <a:spcAft>
                          <a:spcPts val="0"/>
                        </a:spcAft>
                        <a:buNone/>
                      </a:pPr>
                      <a:r>
                        <a:rPr lang="en-US" sz="4400" u="none" cap="none" strike="noStrike">
                          <a:solidFill>
                            <a:srgbClr val="205867"/>
                          </a:solidFill>
                        </a:rPr>
                        <a:t>Main electrolyte that needs to be replenished</a:t>
                      </a:r>
                      <a:endParaRPr sz="4400" u="none" cap="none" strike="noStrike">
                        <a:solidFill>
                          <a:srgbClr val="205867"/>
                        </a:solidFill>
                        <a:latin typeface="Arimo"/>
                        <a:ea typeface="Arimo"/>
                        <a:cs typeface="Arimo"/>
                        <a:sym typeface="Arimo"/>
                      </a:endParaRPr>
                    </a:p>
                  </a:txBody>
                  <a:tcPr marT="45725" marB="45725" marR="91450" marL="91450"/>
                </a:tc>
              </a:tr>
              <a:tr h="501575">
                <a:tc>
                  <a:txBody>
                    <a:bodyPr/>
                    <a:lstStyle/>
                    <a:p>
                      <a:pPr indent="0" lvl="0" marL="0" marR="0" rtl="0" algn="l">
                        <a:lnSpc>
                          <a:spcPct val="100000"/>
                        </a:lnSpc>
                        <a:spcBef>
                          <a:spcPts val="0"/>
                        </a:spcBef>
                        <a:spcAft>
                          <a:spcPts val="0"/>
                        </a:spcAft>
                        <a:buNone/>
                      </a:pPr>
                      <a:r>
                        <a:rPr lang="en-US" sz="4400" u="none" cap="none" strike="noStrike">
                          <a:solidFill>
                            <a:srgbClr val="205867"/>
                          </a:solidFill>
                        </a:rPr>
                        <a:t>Anhydrous glucose</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ctr">
                        <a:lnSpc>
                          <a:spcPct val="100000"/>
                        </a:lnSpc>
                        <a:spcBef>
                          <a:spcPts val="0"/>
                        </a:spcBef>
                        <a:spcAft>
                          <a:spcPts val="0"/>
                        </a:spcAft>
                        <a:buNone/>
                      </a:pPr>
                      <a:r>
                        <a:rPr lang="en-US" sz="4400" u="none" cap="none" strike="noStrike">
                          <a:solidFill>
                            <a:srgbClr val="205867"/>
                          </a:solidFill>
                        </a:rPr>
                        <a:t>75</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l">
                        <a:lnSpc>
                          <a:spcPct val="100000"/>
                        </a:lnSpc>
                        <a:spcBef>
                          <a:spcPts val="0"/>
                        </a:spcBef>
                        <a:spcAft>
                          <a:spcPts val="0"/>
                        </a:spcAft>
                        <a:buNone/>
                      </a:pPr>
                      <a:r>
                        <a:rPr lang="en-US" sz="4400" u="none" cap="none" strike="noStrike">
                          <a:solidFill>
                            <a:srgbClr val="205867"/>
                          </a:solidFill>
                        </a:rPr>
                        <a:t>As a vehicle for Na</a:t>
                      </a:r>
                      <a:r>
                        <a:rPr baseline="30000" lang="en-US" sz="4400" u="none" cap="none" strike="noStrike">
                          <a:solidFill>
                            <a:srgbClr val="205867"/>
                          </a:solidFill>
                        </a:rPr>
                        <a:t>+</a:t>
                      </a:r>
                      <a:r>
                        <a:rPr lang="en-US" sz="4400" u="none" cap="none" strike="noStrike">
                          <a:solidFill>
                            <a:srgbClr val="205867"/>
                          </a:solidFill>
                        </a:rPr>
                        <a:t> transport</a:t>
                      </a:r>
                      <a:endParaRPr sz="4400" u="none" cap="none" strike="noStrike">
                        <a:solidFill>
                          <a:srgbClr val="205867"/>
                        </a:solidFill>
                        <a:latin typeface="Arimo"/>
                        <a:ea typeface="Arimo"/>
                        <a:cs typeface="Arimo"/>
                        <a:sym typeface="Arimo"/>
                      </a:endParaRPr>
                    </a:p>
                  </a:txBody>
                  <a:tcPr marT="45725" marB="45725" marR="91450" marL="91450"/>
                </a:tc>
              </a:tr>
              <a:tr h="501575">
                <a:tc>
                  <a:txBody>
                    <a:bodyPr/>
                    <a:lstStyle/>
                    <a:p>
                      <a:pPr indent="0" lvl="0" marL="0" marR="0" rtl="0" algn="l">
                        <a:lnSpc>
                          <a:spcPct val="100000"/>
                        </a:lnSpc>
                        <a:spcBef>
                          <a:spcPts val="0"/>
                        </a:spcBef>
                        <a:spcAft>
                          <a:spcPts val="0"/>
                        </a:spcAft>
                        <a:buNone/>
                      </a:pPr>
                      <a:r>
                        <a:rPr lang="en-US" sz="4400" u="none" cap="none" strike="noStrike">
                          <a:solidFill>
                            <a:srgbClr val="205867"/>
                          </a:solidFill>
                        </a:rPr>
                        <a:t>Chloride</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ctr">
                        <a:lnSpc>
                          <a:spcPct val="100000"/>
                        </a:lnSpc>
                        <a:spcBef>
                          <a:spcPts val="0"/>
                        </a:spcBef>
                        <a:spcAft>
                          <a:spcPts val="0"/>
                        </a:spcAft>
                        <a:buNone/>
                      </a:pPr>
                      <a:r>
                        <a:rPr lang="en-US" sz="4400" u="none" cap="none" strike="noStrike">
                          <a:solidFill>
                            <a:srgbClr val="205867"/>
                          </a:solidFill>
                        </a:rPr>
                        <a:t>65</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l">
                        <a:lnSpc>
                          <a:spcPct val="100000"/>
                        </a:lnSpc>
                        <a:spcBef>
                          <a:spcPts val="0"/>
                        </a:spcBef>
                        <a:spcAft>
                          <a:spcPts val="0"/>
                        </a:spcAft>
                        <a:buNone/>
                      </a:pPr>
                      <a:r>
                        <a:rPr lang="en-US" sz="4400">
                          <a:solidFill>
                            <a:srgbClr val="205867"/>
                          </a:solidFill>
                          <a:latin typeface="Arimo"/>
                          <a:ea typeface="Arimo"/>
                          <a:cs typeface="Arimo"/>
                          <a:sym typeface="Arimo"/>
                        </a:rPr>
                        <a:t>Helps maintain osmotic balance and hydration.</a:t>
                      </a:r>
                      <a:endParaRPr sz="4400" u="none" cap="none" strike="noStrike">
                        <a:solidFill>
                          <a:srgbClr val="205867"/>
                        </a:solidFill>
                        <a:latin typeface="Arimo"/>
                        <a:ea typeface="Arimo"/>
                        <a:cs typeface="Arimo"/>
                        <a:sym typeface="Arimo"/>
                      </a:endParaRPr>
                    </a:p>
                  </a:txBody>
                  <a:tcPr marT="45725" marB="45725" marR="91450" marL="91450"/>
                </a:tc>
              </a:tr>
              <a:tr h="501575">
                <a:tc>
                  <a:txBody>
                    <a:bodyPr/>
                    <a:lstStyle/>
                    <a:p>
                      <a:pPr indent="0" lvl="0" marL="0" marR="0" rtl="0" algn="l">
                        <a:lnSpc>
                          <a:spcPct val="100000"/>
                        </a:lnSpc>
                        <a:spcBef>
                          <a:spcPts val="0"/>
                        </a:spcBef>
                        <a:spcAft>
                          <a:spcPts val="0"/>
                        </a:spcAft>
                        <a:buNone/>
                      </a:pPr>
                      <a:r>
                        <a:rPr lang="en-US" sz="4400" u="none" cap="none" strike="noStrike">
                          <a:solidFill>
                            <a:srgbClr val="205867"/>
                          </a:solidFill>
                        </a:rPr>
                        <a:t>Potassium</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ctr">
                        <a:lnSpc>
                          <a:spcPct val="100000"/>
                        </a:lnSpc>
                        <a:spcBef>
                          <a:spcPts val="0"/>
                        </a:spcBef>
                        <a:spcAft>
                          <a:spcPts val="0"/>
                        </a:spcAft>
                        <a:buNone/>
                      </a:pPr>
                      <a:r>
                        <a:rPr lang="en-US" sz="4400" u="none" cap="none" strike="noStrike">
                          <a:solidFill>
                            <a:srgbClr val="205867"/>
                          </a:solidFill>
                        </a:rPr>
                        <a:t>20</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l">
                        <a:lnSpc>
                          <a:spcPct val="100000"/>
                        </a:lnSpc>
                        <a:spcBef>
                          <a:spcPts val="0"/>
                        </a:spcBef>
                        <a:spcAft>
                          <a:spcPts val="0"/>
                        </a:spcAft>
                        <a:buNone/>
                      </a:pPr>
                      <a:r>
                        <a:rPr lang="en-US" sz="4400" u="none" cap="none" strike="noStrike">
                          <a:solidFill>
                            <a:srgbClr val="205867"/>
                          </a:solidFill>
                        </a:rPr>
                        <a:t>Losses in stool are high</a:t>
                      </a:r>
                      <a:endParaRPr sz="4400" u="none" cap="none" strike="noStrike">
                        <a:solidFill>
                          <a:srgbClr val="205867"/>
                        </a:solidFill>
                        <a:latin typeface="Arimo"/>
                        <a:ea typeface="Arimo"/>
                        <a:cs typeface="Arimo"/>
                        <a:sym typeface="Arimo"/>
                      </a:endParaRPr>
                    </a:p>
                  </a:txBody>
                  <a:tcPr marT="45725" marB="45725" marR="91450" marL="91450"/>
                </a:tc>
              </a:tr>
              <a:tr h="501575">
                <a:tc>
                  <a:txBody>
                    <a:bodyPr/>
                    <a:lstStyle/>
                    <a:p>
                      <a:pPr indent="0" lvl="0" marL="0" marR="0" rtl="0" algn="l">
                        <a:lnSpc>
                          <a:spcPct val="100000"/>
                        </a:lnSpc>
                        <a:spcBef>
                          <a:spcPts val="0"/>
                        </a:spcBef>
                        <a:spcAft>
                          <a:spcPts val="0"/>
                        </a:spcAft>
                        <a:buNone/>
                      </a:pPr>
                      <a:r>
                        <a:rPr lang="en-US" sz="4400" u="none" cap="none" strike="noStrike">
                          <a:solidFill>
                            <a:srgbClr val="205867"/>
                          </a:solidFill>
                        </a:rPr>
                        <a:t>Citrate</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ctr">
                        <a:lnSpc>
                          <a:spcPct val="100000"/>
                        </a:lnSpc>
                        <a:spcBef>
                          <a:spcPts val="0"/>
                        </a:spcBef>
                        <a:spcAft>
                          <a:spcPts val="0"/>
                        </a:spcAft>
                        <a:buNone/>
                      </a:pPr>
                      <a:r>
                        <a:rPr lang="en-US" sz="4400" u="none" cap="none" strike="noStrike">
                          <a:solidFill>
                            <a:srgbClr val="205867"/>
                          </a:solidFill>
                        </a:rPr>
                        <a:t>10</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l">
                        <a:lnSpc>
                          <a:spcPct val="100000"/>
                        </a:lnSpc>
                        <a:spcBef>
                          <a:spcPts val="0"/>
                        </a:spcBef>
                        <a:spcAft>
                          <a:spcPts val="0"/>
                        </a:spcAft>
                        <a:buNone/>
                      </a:pPr>
                      <a:r>
                        <a:rPr lang="en-US" sz="4400" u="none" cap="none" strike="noStrike">
                          <a:solidFill>
                            <a:srgbClr val="205867"/>
                          </a:solidFill>
                        </a:rPr>
                        <a:t>For combating acidosis</a:t>
                      </a:r>
                      <a:endParaRPr sz="4400" u="none" cap="none" strike="noStrike">
                        <a:solidFill>
                          <a:srgbClr val="205867"/>
                        </a:solidFill>
                        <a:latin typeface="Arimo"/>
                        <a:ea typeface="Arimo"/>
                        <a:cs typeface="Arimo"/>
                        <a:sym typeface="Arimo"/>
                      </a:endParaRPr>
                    </a:p>
                  </a:txBody>
                  <a:tcPr marT="45725" marB="45725" marR="91450" marL="91450"/>
                </a:tc>
              </a:tr>
              <a:tr h="501575">
                <a:tc>
                  <a:txBody>
                    <a:bodyPr/>
                    <a:lstStyle/>
                    <a:p>
                      <a:pPr indent="0" lvl="0" marL="0" marR="0" rtl="0" algn="l">
                        <a:lnSpc>
                          <a:spcPct val="100000"/>
                        </a:lnSpc>
                        <a:spcBef>
                          <a:spcPts val="0"/>
                        </a:spcBef>
                        <a:spcAft>
                          <a:spcPts val="0"/>
                        </a:spcAft>
                        <a:buNone/>
                      </a:pPr>
                      <a:r>
                        <a:rPr lang="en-US" sz="4400" u="none" cap="none" strike="noStrike">
                          <a:solidFill>
                            <a:srgbClr val="205867"/>
                          </a:solidFill>
                        </a:rPr>
                        <a:t>Total osmolarity</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ctr">
                        <a:lnSpc>
                          <a:spcPct val="100000"/>
                        </a:lnSpc>
                        <a:spcBef>
                          <a:spcPts val="0"/>
                        </a:spcBef>
                        <a:spcAft>
                          <a:spcPts val="0"/>
                        </a:spcAft>
                        <a:buNone/>
                      </a:pPr>
                      <a:r>
                        <a:rPr lang="en-US" sz="4400" u="none" cap="none" strike="noStrike">
                          <a:solidFill>
                            <a:srgbClr val="205867"/>
                          </a:solidFill>
                        </a:rPr>
                        <a:t>245</a:t>
                      </a:r>
                      <a:endParaRPr sz="4400" u="none" cap="none" strike="noStrike">
                        <a:solidFill>
                          <a:srgbClr val="205867"/>
                        </a:solidFill>
                        <a:latin typeface="Arimo"/>
                        <a:ea typeface="Arimo"/>
                        <a:cs typeface="Arimo"/>
                        <a:sym typeface="Arimo"/>
                      </a:endParaRPr>
                    </a:p>
                  </a:txBody>
                  <a:tcPr marT="45725" marB="45725" marR="91450" marL="91450"/>
                </a:tc>
                <a:tc>
                  <a:txBody>
                    <a:bodyPr/>
                    <a:lstStyle/>
                    <a:p>
                      <a:pPr indent="0" lvl="0" marL="0" marR="0" rtl="0" algn="l">
                        <a:lnSpc>
                          <a:spcPct val="100000"/>
                        </a:lnSpc>
                        <a:spcBef>
                          <a:spcPts val="0"/>
                        </a:spcBef>
                        <a:spcAft>
                          <a:spcPts val="0"/>
                        </a:spcAft>
                        <a:buNone/>
                      </a:pPr>
                      <a:r>
                        <a:t/>
                      </a:r>
                      <a:endParaRPr sz="4400" u="none" cap="none" strike="noStrike">
                        <a:solidFill>
                          <a:srgbClr val="205867"/>
                        </a:solidFill>
                        <a:latin typeface="Arimo"/>
                        <a:ea typeface="Arimo"/>
                        <a:cs typeface="Arimo"/>
                        <a:sym typeface="Arimo"/>
                      </a:endParaRPr>
                    </a:p>
                  </a:txBody>
                  <a:tcPr marT="45725" marB="45725" marR="91450" marL="91450"/>
                </a:tc>
              </a:tr>
            </a:tbl>
          </a:graphicData>
        </a:graphic>
      </p:graphicFrame>
      <p:sp>
        <p:nvSpPr>
          <p:cNvPr id="168" name="Google Shape;168;p9"/>
          <p:cNvSpPr txBox="1"/>
          <p:nvPr/>
        </p:nvSpPr>
        <p:spPr>
          <a:xfrm>
            <a:off x="1553850" y="9044645"/>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0"/>
          <p:cNvSpPr/>
          <p:nvPr/>
        </p:nvSpPr>
        <p:spPr>
          <a:xfrm rot="-5400000">
            <a:off x="16399378" y="-227370"/>
            <a:ext cx="2512124" cy="2512124"/>
          </a:xfrm>
          <a:custGeom>
            <a:rect b="b" l="l" r="r" t="t"/>
            <a:pathLst>
              <a:path extrusionOk="0" h="3349498" w="3349498">
                <a:moveTo>
                  <a:pt x="0" y="0"/>
                </a:moveTo>
                <a:lnTo>
                  <a:pt x="3349498" y="0"/>
                </a:lnTo>
                <a:lnTo>
                  <a:pt x="3349498" y="3349498"/>
                </a:lnTo>
                <a:lnTo>
                  <a:pt x="0" y="3349498"/>
                </a:lnTo>
                <a:lnTo>
                  <a:pt x="0" y="0"/>
                </a:lnTo>
                <a:close/>
              </a:path>
            </a:pathLst>
          </a:custGeom>
          <a:blipFill rotWithShape="1">
            <a:blip r:embed="rId3">
              <a:alphaModFix/>
            </a:blip>
            <a:stretch>
              <a:fillRect b="0" l="0" r="0" t="0"/>
            </a:stretch>
          </a:blipFill>
          <a:ln>
            <a:noFill/>
          </a:ln>
        </p:spPr>
      </p:sp>
      <p:sp>
        <p:nvSpPr>
          <p:cNvPr id="178" name="Google Shape;178;p10"/>
          <p:cNvSpPr txBox="1"/>
          <p:nvPr/>
        </p:nvSpPr>
        <p:spPr>
          <a:xfrm>
            <a:off x="1032457" y="310248"/>
            <a:ext cx="14990700" cy="1465338"/>
          </a:xfrm>
          <a:prstGeom prst="rect">
            <a:avLst/>
          </a:prstGeom>
          <a:noFill/>
          <a:ln>
            <a:noFill/>
          </a:ln>
        </p:spPr>
        <p:txBody>
          <a:bodyPr anchorCtr="0" anchor="t" bIns="0" lIns="0" spcFirstLastPara="1" rIns="0" wrap="square" tIns="0">
            <a:spAutoFit/>
          </a:bodyPr>
          <a:lstStyle/>
          <a:p>
            <a:pPr indent="0" lvl="0" marL="0" marR="0" rtl="0" algn="ctr">
              <a:lnSpc>
                <a:spcPct val="137986"/>
              </a:lnSpc>
              <a:spcBef>
                <a:spcPts val="0"/>
              </a:spcBef>
              <a:spcAft>
                <a:spcPts val="0"/>
              </a:spcAft>
              <a:buClr>
                <a:srgbClr val="000000"/>
              </a:buClr>
              <a:buSzPts val="1100"/>
              <a:buFont typeface="Arial"/>
              <a:buNone/>
            </a:pPr>
            <a:r>
              <a:rPr b="1" i="0" lang="en-US" sz="6900" u="none" cap="none" strike="noStrike">
                <a:solidFill>
                  <a:srgbClr val="F37221"/>
                </a:solidFill>
                <a:latin typeface="Alice"/>
                <a:ea typeface="Alice"/>
                <a:cs typeface="Alice"/>
                <a:sym typeface="Alice"/>
              </a:rPr>
              <a:t>Principles of Diarrhea management</a:t>
            </a:r>
            <a:endParaRPr b="1" i="0" sz="6900" u="none" cap="none" strike="noStrike">
              <a:solidFill>
                <a:srgbClr val="F37221"/>
              </a:solidFill>
              <a:latin typeface="Alice"/>
              <a:ea typeface="Alice"/>
              <a:cs typeface="Alice"/>
              <a:sym typeface="Alice"/>
            </a:endParaRPr>
          </a:p>
        </p:txBody>
      </p:sp>
      <p:sp>
        <p:nvSpPr>
          <p:cNvPr id="179" name="Google Shape;179;p10"/>
          <p:cNvSpPr txBox="1"/>
          <p:nvPr/>
        </p:nvSpPr>
        <p:spPr>
          <a:xfrm>
            <a:off x="1553850" y="9028800"/>
            <a:ext cx="15180300" cy="947952"/>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200"/>
              <a:buFont typeface="Arial"/>
              <a:buNone/>
            </a:pPr>
            <a:r>
              <a:rPr b="0" i="1" lang="en-US" sz="2200" u="none" cap="none" strike="noStrike">
                <a:solidFill>
                  <a:srgbClr val="000000"/>
                </a:solidFill>
                <a:latin typeface="Nunito Sans"/>
                <a:ea typeface="Nunito Sans"/>
                <a:cs typeface="Nunito Sans"/>
                <a:sym typeface="Nunito Sans"/>
              </a:rPr>
              <a:t>The content is by Dr. Santanu Deb and adheres to medical academy guidelines and does not favor any individual, group, or product. This video is produced by Inditech Technology Services Pvt. Ltd. Distribution prohibited without permission.</a:t>
            </a:r>
            <a:endParaRPr b="0" i="1" sz="600" u="none" cap="none" strike="noStrike">
              <a:solidFill>
                <a:srgbClr val="000000"/>
              </a:solidFill>
              <a:latin typeface="Arial"/>
              <a:ea typeface="Arial"/>
              <a:cs typeface="Arial"/>
              <a:sym typeface="Arial"/>
            </a:endParaRPr>
          </a:p>
        </p:txBody>
      </p:sp>
      <p:sp>
        <p:nvSpPr>
          <p:cNvPr id="180" name="Google Shape;180;p10"/>
          <p:cNvSpPr txBox="1"/>
          <p:nvPr/>
        </p:nvSpPr>
        <p:spPr>
          <a:xfrm>
            <a:off x="1585539" y="2265299"/>
            <a:ext cx="15116922" cy="3508623"/>
          </a:xfrm>
          <a:prstGeom prst="rect">
            <a:avLst/>
          </a:prstGeom>
          <a:gradFill>
            <a:gsLst>
              <a:gs pos="0">
                <a:srgbClr val="C8B2E9"/>
              </a:gs>
              <a:gs pos="35000">
                <a:srgbClr val="D6CAED"/>
              </a:gs>
              <a:gs pos="100000">
                <a:srgbClr val="EFE8FA"/>
              </a:gs>
            </a:gsLst>
            <a:lin ang="16200000" scaled="0"/>
          </a:gradFill>
          <a:ln cap="flat" cmpd="sng" w="9525">
            <a:solidFill>
              <a:srgbClr val="7C5F9F"/>
            </a:solidFill>
            <a:prstDash val="solid"/>
            <a:round/>
            <a:headEnd len="sm" w="sm" type="none"/>
            <a:tailEnd len="sm" w="sm" type="none"/>
          </a:ln>
          <a:effectLst>
            <a:outerShdw blurRad="40000" rotWithShape="0" dir="5400000" dist="20000">
              <a:srgbClr val="000000">
                <a:alpha val="37647"/>
              </a:srgbClr>
            </a:outerShdw>
          </a:effectLst>
        </p:spPr>
        <p:txBody>
          <a:bodyPr anchorCtr="0" anchor="t" bIns="91425" lIns="91425" spcFirstLastPara="1" rIns="91425" wrap="square" tIns="91425">
            <a:spAutoFit/>
          </a:bodyPr>
          <a:lstStyle/>
          <a:p>
            <a:pPr indent="-742950" lvl="0" marL="806450" marR="0" rtl="0" algn="l">
              <a:lnSpc>
                <a:spcPct val="150000"/>
              </a:lnSpc>
              <a:spcBef>
                <a:spcPts val="0"/>
              </a:spcBef>
              <a:spcAft>
                <a:spcPts val="0"/>
              </a:spcAft>
              <a:buClr>
                <a:schemeClr val="dk2"/>
              </a:buClr>
              <a:buSzPts val="2600"/>
              <a:buFont typeface="Arial"/>
              <a:buAutoNum type="arabicPeriod"/>
            </a:pPr>
            <a:r>
              <a:rPr b="0" i="0" lang="en-US" sz="4800" u="none" cap="none" strike="noStrike">
                <a:solidFill>
                  <a:srgbClr val="205867"/>
                </a:solidFill>
                <a:latin typeface="Arimo"/>
                <a:ea typeface="Arimo"/>
                <a:cs typeface="Arimo"/>
                <a:sym typeface="Arimo"/>
              </a:rPr>
              <a:t>Oral Rehydration therapy</a:t>
            </a:r>
            <a:endParaRPr/>
          </a:p>
          <a:p>
            <a:pPr indent="-742950" lvl="0" marL="806450" marR="0" rtl="0" algn="l">
              <a:lnSpc>
                <a:spcPct val="150000"/>
              </a:lnSpc>
              <a:spcBef>
                <a:spcPts val="0"/>
              </a:spcBef>
              <a:spcAft>
                <a:spcPts val="0"/>
              </a:spcAft>
              <a:buClr>
                <a:schemeClr val="dk2"/>
              </a:buClr>
              <a:buSzPts val="2600"/>
              <a:buFont typeface="Arial"/>
              <a:buAutoNum type="arabicPeriod"/>
            </a:pPr>
            <a:r>
              <a:rPr b="0" i="0" lang="en-US" sz="4800" u="none" cap="none" strike="noStrike">
                <a:solidFill>
                  <a:srgbClr val="205867"/>
                </a:solidFill>
                <a:latin typeface="Arimo"/>
                <a:ea typeface="Arimo"/>
                <a:cs typeface="Arimo"/>
                <a:sym typeface="Arimo"/>
              </a:rPr>
              <a:t>Continued feeding</a:t>
            </a:r>
            <a:endParaRPr/>
          </a:p>
          <a:p>
            <a:pPr indent="-742950" lvl="0" marL="806450" marR="0" rtl="0" algn="l">
              <a:lnSpc>
                <a:spcPct val="150000"/>
              </a:lnSpc>
              <a:spcBef>
                <a:spcPts val="0"/>
              </a:spcBef>
              <a:spcAft>
                <a:spcPts val="0"/>
              </a:spcAft>
              <a:buClr>
                <a:schemeClr val="dk2"/>
              </a:buClr>
              <a:buSzPts val="2600"/>
              <a:buFont typeface="Arial"/>
              <a:buAutoNum type="arabicPeriod"/>
            </a:pPr>
            <a:r>
              <a:rPr b="0" i="0" lang="en-US" sz="4800" u="none" cap="none" strike="noStrike">
                <a:solidFill>
                  <a:srgbClr val="205867"/>
                </a:solidFill>
                <a:latin typeface="Arimo"/>
                <a:ea typeface="Arimo"/>
                <a:cs typeface="Arimo"/>
                <a:sym typeface="Arimo"/>
              </a:rPr>
              <a:t>Zinc supplementation</a:t>
            </a:r>
            <a:endParaRPr b="0" i="0" sz="4800" u="none" cap="none" strike="noStrike">
              <a:solidFill>
                <a:srgbClr val="205867"/>
              </a:solidFill>
              <a:latin typeface="Arimo"/>
              <a:ea typeface="Arimo"/>
              <a:cs typeface="Arimo"/>
              <a:sym typeface="Arimo"/>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